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5"/>
  </p:notesMasterIdLst>
  <p:handoutMasterIdLst>
    <p:handoutMasterId r:id="rId46"/>
  </p:handoutMasterIdLst>
  <p:sldIdLst>
    <p:sldId id="309" r:id="rId2"/>
    <p:sldId id="310" r:id="rId3"/>
    <p:sldId id="256" r:id="rId4"/>
    <p:sldId id="308" r:id="rId5"/>
    <p:sldId id="257" r:id="rId6"/>
    <p:sldId id="258" r:id="rId7"/>
    <p:sldId id="284" r:id="rId8"/>
    <p:sldId id="261" r:id="rId9"/>
    <p:sldId id="285" r:id="rId10"/>
    <p:sldId id="286" r:id="rId11"/>
    <p:sldId id="287" r:id="rId12"/>
    <p:sldId id="262" r:id="rId13"/>
    <p:sldId id="288" r:id="rId14"/>
    <p:sldId id="263" r:id="rId15"/>
    <p:sldId id="289" r:id="rId16"/>
    <p:sldId id="290" r:id="rId17"/>
    <p:sldId id="264" r:id="rId18"/>
    <p:sldId id="266" r:id="rId19"/>
    <p:sldId id="267" r:id="rId20"/>
    <p:sldId id="268" r:id="rId21"/>
    <p:sldId id="270" r:id="rId22"/>
    <p:sldId id="291" r:id="rId23"/>
    <p:sldId id="292" r:id="rId24"/>
    <p:sldId id="293" r:id="rId25"/>
    <p:sldId id="294" r:id="rId26"/>
    <p:sldId id="271" r:id="rId27"/>
    <p:sldId id="295" r:id="rId28"/>
    <p:sldId id="296" r:id="rId29"/>
    <p:sldId id="297" r:id="rId30"/>
    <p:sldId id="298" r:id="rId31"/>
    <p:sldId id="299" r:id="rId32"/>
    <p:sldId id="300" r:id="rId33"/>
    <p:sldId id="276" r:id="rId34"/>
    <p:sldId id="272" r:id="rId35"/>
    <p:sldId id="301" r:id="rId36"/>
    <p:sldId id="273" r:id="rId37"/>
    <p:sldId id="303" r:id="rId38"/>
    <p:sldId id="274" r:id="rId39"/>
    <p:sldId id="304" r:id="rId40"/>
    <p:sldId id="305" r:id="rId41"/>
    <p:sldId id="306" r:id="rId42"/>
    <p:sldId id="275" r:id="rId43"/>
    <p:sldId id="307" r:id="rId44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h-TH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21A53E9-2822-4B36-A55E-C1EDE2E3B4A7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h-TH"/>
          </a:p>
        </p:txBody>
      </p:sp>
      <p:sp>
        <p:nvSpPr>
          <p:cNvPr id="135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5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135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7143EC-7F03-45CE-A2D6-0042B818323F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3E9698-2679-493F-9E00-BA2532B618C8}" type="slidenum">
              <a:rPr lang="en-US"/>
              <a:pPr/>
              <a:t>1</a:t>
            </a:fld>
            <a:endParaRPr lang="th-TH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3E9698-2679-493F-9E00-BA2532B618C8}" type="slidenum">
              <a:rPr lang="en-US"/>
              <a:pPr/>
              <a:t>2</a:t>
            </a:fld>
            <a:endParaRPr lang="th-TH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3E9698-2679-493F-9E00-BA2532B618C8}" type="slidenum">
              <a:rPr lang="en-US"/>
              <a:pPr/>
              <a:t>3</a:t>
            </a:fld>
            <a:endParaRPr lang="th-TH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3E9698-2679-493F-9E00-BA2532B618C8}" type="slidenum">
              <a:rPr lang="en-US"/>
              <a:pPr/>
              <a:t>4</a:t>
            </a:fld>
            <a:endParaRPr lang="th-TH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22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133123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133124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133125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133126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133127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133128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400">
                <a:latin typeface="Times New Roman" pitchFamily="18" charset="0"/>
              </a:endParaRPr>
            </a:p>
          </p:txBody>
        </p:sp>
      </p:grpSp>
      <p:sp>
        <p:nvSpPr>
          <p:cNvPr id="133129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13313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133131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0E1A596-1440-45A6-8BD0-09EBB74DAE6B}" type="slidenum">
              <a:rPr lang="en-US"/>
              <a:pPr/>
              <a:t>‹#›</a:t>
            </a:fld>
            <a:endParaRPr lang="th-TH"/>
          </a:p>
        </p:txBody>
      </p:sp>
      <p:sp>
        <p:nvSpPr>
          <p:cNvPr id="133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th-TH"/>
              <a:t>คลิกเพื่อแก้ไขลักษณะต้นแบบชื่อเรื่อง</a:t>
            </a:r>
          </a:p>
        </p:txBody>
      </p:sp>
      <p:sp>
        <p:nvSpPr>
          <p:cNvPr id="133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th-TH"/>
              <a:t>คลิกเพื่อแก้ไขลักษณะต้นแบบหัวข้อย่อย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71398-F322-450E-BBAB-82D311B34096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EB3644-B3B1-4071-98FF-03F290268D78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FAB3B-980F-497C-93FB-D85D6FF48D2A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53450-65BC-49D9-86F5-D4005B074330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38A03-1CA8-4E90-A6DA-BF48A61CA26A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D2399-6815-4D6D-904B-CD4E108612AD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126D1-7D2F-4D8E-AB70-070BCE3CBBF9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AB249-8D88-4C00-9049-8DE7260AB715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EA85A0-B1ED-47DD-9727-D1E3FE803DE3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9F7FD-52DD-4DC2-9474-69CA9314D68C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098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32099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132100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132101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132102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132103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400">
                <a:latin typeface="Times New Roman" pitchFamily="18" charset="0"/>
              </a:endParaRPr>
            </a:p>
          </p:txBody>
        </p:sp>
      </p:grpSp>
      <p:sp>
        <p:nvSpPr>
          <p:cNvPr id="1321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132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132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132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8BEE92A-CE14-4B3F-82DA-8100389F46EA}" type="slidenum">
              <a:rPr lang="en-US"/>
              <a:pPr/>
              <a:t>‹#›</a:t>
            </a:fld>
            <a:endParaRPr lang="th-TH"/>
          </a:p>
        </p:txBody>
      </p:sp>
      <p:sp>
        <p:nvSpPr>
          <p:cNvPr id="13210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17F70A1-CF20-4FBE-8828-430873E713A3}" type="slidenum">
              <a:rPr lang="en-US"/>
              <a:pPr/>
              <a:t>1</a:t>
            </a:fld>
            <a:endParaRPr lang="th-TH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0034" y="1571612"/>
            <a:ext cx="7772400" cy="1933575"/>
          </a:xfrm>
        </p:spPr>
        <p:txBody>
          <a:bodyPr/>
          <a:lstStyle/>
          <a:p>
            <a:r>
              <a:rPr lang="en-US" dirty="0" smtClean="0"/>
              <a:t>BC306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th-TH" dirty="0" smtClean="0"/>
              <a:t>การ</a:t>
            </a:r>
            <a:r>
              <a:rPr lang="th-TH" dirty="0" smtClean="0"/>
              <a:t>พัฒนา</a:t>
            </a:r>
            <a:r>
              <a:rPr lang="th-TH" dirty="0" smtClean="0"/>
              <a:t>โปรแกรม</a:t>
            </a:r>
            <a:r>
              <a:rPr lang="th-TH" dirty="0" smtClean="0"/>
              <a:t>ทาง</a:t>
            </a:r>
            <a:r>
              <a:rPr lang="th-TH" dirty="0" smtClean="0"/>
              <a:t>ธุรกิจ</a:t>
            </a:r>
            <a:r>
              <a:rPr lang="en-US" dirty="0" smtClean="0"/>
              <a:t> 1</a:t>
            </a:r>
            <a:endParaRPr lang="th-TH" dirty="0"/>
          </a:p>
        </p:txBody>
      </p:sp>
      <p:pic>
        <p:nvPicPr>
          <p:cNvPr id="8" name="Picture 7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C6FF7-A83F-4EC3-AEFE-E64EC1AEEA89}" type="slidenum">
              <a:rPr lang="en-US"/>
              <a:pPr/>
              <a:t>10</a:t>
            </a:fld>
            <a:endParaRPr lang="th-TH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ระบบสารสนเทศ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28800"/>
            <a:ext cx="8135938" cy="3657600"/>
          </a:xfrm>
        </p:spPr>
        <p:txBody>
          <a:bodyPr/>
          <a:lstStyle/>
          <a:p>
            <a:r>
              <a:rPr lang="th-TH"/>
              <a:t>ข้อมูลนำเข้า </a:t>
            </a:r>
            <a:r>
              <a:rPr lang="en-US"/>
              <a:t>(Input)</a:t>
            </a:r>
            <a:endParaRPr lang="th-TH"/>
          </a:p>
          <a:p>
            <a:pPr lvl="1"/>
            <a:r>
              <a:rPr lang="th-TH"/>
              <a:t>ข้อมูลที่จำเป็น เพื่อนำเข้าสู่ระบบ เพื่อจะทำให้เกิดการประมวลผลขึ้น</a:t>
            </a:r>
            <a:br>
              <a:rPr lang="th-TH"/>
            </a:br>
            <a:endParaRPr lang="th-TH"/>
          </a:p>
          <a:p>
            <a:r>
              <a:rPr lang="th-TH"/>
              <a:t>การประมวลผล </a:t>
            </a:r>
            <a:r>
              <a:rPr lang="en-US"/>
              <a:t>(Process)</a:t>
            </a:r>
            <a:endParaRPr lang="th-TH"/>
          </a:p>
          <a:p>
            <a:pPr lvl="1"/>
            <a:r>
              <a:rPr lang="th-TH"/>
              <a:t>การเปลี่ยนรูปแบบข้อมูลให้อยู่ในรูปที่มีความหมาย</a:t>
            </a:r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28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FF1E-96CC-48D9-9C1E-4A233F092599}" type="slidenum">
              <a:rPr lang="en-US"/>
              <a:pPr/>
              <a:t>11</a:t>
            </a:fld>
            <a:endParaRPr lang="th-TH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ระบบสารสนเทศ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/>
              <a:t>ผลลัพธ์ </a:t>
            </a:r>
            <a:r>
              <a:rPr lang="en-US"/>
              <a:t>(Output)</a:t>
            </a:r>
            <a:endParaRPr lang="th-TH"/>
          </a:p>
          <a:p>
            <a:pPr lvl="1"/>
            <a:r>
              <a:rPr lang="th-TH"/>
              <a:t>สารสนเทศที่ได้จากการประมวลผลไปให้แก่คนหรือกิจกรรมที่จะใช้</a:t>
            </a:r>
            <a:br>
              <a:rPr lang="th-TH"/>
            </a:br>
            <a:endParaRPr lang="th-TH"/>
          </a:p>
          <a:p>
            <a:r>
              <a:rPr lang="th-TH"/>
              <a:t>ส่วนย้อนกลับ </a:t>
            </a:r>
            <a:r>
              <a:rPr lang="en-US"/>
              <a:t>(Feedback)</a:t>
            </a:r>
            <a:endParaRPr lang="th-TH"/>
          </a:p>
          <a:p>
            <a:pPr lvl="1"/>
            <a:r>
              <a:rPr lang="th-TH"/>
              <a:t>ส่วนที่ใช้ในการควบคุมการทำงานของการประมวลผลเพื่อให้บรรลุตามวัตถุประสงค์ที่ตั้งไว้</a:t>
            </a:r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/>
      <p:bldP spid="9830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059B-DC94-444F-A87F-1F6A64885429}" type="slidenum">
              <a:rPr lang="en-US"/>
              <a:pPr/>
              <a:t>12</a:t>
            </a:fld>
            <a:endParaRPr lang="th-TH" dirty="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/>
              <a:t>ระบบสารสนเทศ</a:t>
            </a:r>
          </a:p>
        </p:txBody>
      </p:sp>
      <p:grpSp>
        <p:nvGrpSpPr>
          <p:cNvPr id="70660" name="Group 4"/>
          <p:cNvGrpSpPr>
            <a:grpSpLocks/>
          </p:cNvGrpSpPr>
          <p:nvPr/>
        </p:nvGrpSpPr>
        <p:grpSpPr bwMode="auto">
          <a:xfrm>
            <a:off x="228600" y="1858963"/>
            <a:ext cx="8686800" cy="3932237"/>
            <a:chOff x="144" y="1171"/>
            <a:chExt cx="5472" cy="2477"/>
          </a:xfrm>
        </p:grpSpPr>
        <p:sp>
          <p:nvSpPr>
            <p:cNvPr id="70661" name="Rectangle 5"/>
            <p:cNvSpPr>
              <a:spLocks noChangeArrowheads="1"/>
            </p:cNvSpPr>
            <p:nvPr/>
          </p:nvSpPr>
          <p:spPr bwMode="auto">
            <a:xfrm>
              <a:off x="576" y="1728"/>
              <a:ext cx="1200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tx2"/>
              </a:outerShdw>
            </a:effectLst>
          </p:spPr>
          <p:txBody>
            <a:bodyPr wrap="none" anchor="ctr"/>
            <a:lstStyle/>
            <a:p>
              <a:pPr algn="ctr"/>
              <a:r>
                <a:rPr lang="th-TH" sz="2800" b="1" dirty="0">
                  <a:solidFill>
                    <a:srgbClr val="FF0000"/>
                  </a:solidFill>
                  <a:latin typeface="DSN Newspaper" pitchFamily="2" charset="-34"/>
                  <a:cs typeface="DSN Newspaper" pitchFamily="2" charset="-34"/>
                </a:rPr>
                <a:t>ข้อมูลนำเข้า</a:t>
              </a:r>
            </a:p>
          </p:txBody>
        </p:sp>
        <p:sp>
          <p:nvSpPr>
            <p:cNvPr id="70662" name="Rectangle 6"/>
            <p:cNvSpPr>
              <a:spLocks noChangeArrowheads="1"/>
            </p:cNvSpPr>
            <p:nvPr/>
          </p:nvSpPr>
          <p:spPr bwMode="auto">
            <a:xfrm>
              <a:off x="2304" y="1728"/>
              <a:ext cx="1200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tx2"/>
              </a:outerShdw>
            </a:effectLst>
          </p:spPr>
          <p:txBody>
            <a:bodyPr wrap="none" anchor="ctr"/>
            <a:lstStyle/>
            <a:p>
              <a:pPr algn="ctr"/>
              <a:r>
                <a:rPr lang="th-TH" sz="2800" b="1" dirty="0">
                  <a:solidFill>
                    <a:srgbClr val="FF0000"/>
                  </a:solidFill>
                  <a:latin typeface="DSN Newspaper" pitchFamily="2" charset="-34"/>
                  <a:cs typeface="DSN Newspaper" pitchFamily="2" charset="-34"/>
                </a:rPr>
                <a:t>ประมวลผล</a:t>
              </a:r>
            </a:p>
          </p:txBody>
        </p:sp>
        <p:sp>
          <p:nvSpPr>
            <p:cNvPr id="70663" name="Rectangle 7"/>
            <p:cNvSpPr>
              <a:spLocks noChangeArrowheads="1"/>
            </p:cNvSpPr>
            <p:nvPr/>
          </p:nvSpPr>
          <p:spPr bwMode="auto">
            <a:xfrm>
              <a:off x="3984" y="1728"/>
              <a:ext cx="1200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tx2"/>
              </a:outerShdw>
            </a:effectLst>
          </p:spPr>
          <p:txBody>
            <a:bodyPr wrap="none" anchor="ctr"/>
            <a:lstStyle/>
            <a:p>
              <a:pPr algn="ctr"/>
              <a:r>
                <a:rPr lang="th-TH" sz="2800" b="1" dirty="0">
                  <a:solidFill>
                    <a:srgbClr val="FF0000"/>
                  </a:solidFill>
                  <a:latin typeface="DSN Newspaper" pitchFamily="2" charset="-34"/>
                  <a:cs typeface="DSN Newspaper" pitchFamily="2" charset="-34"/>
                </a:rPr>
                <a:t>สารสนเทศ</a:t>
              </a:r>
            </a:p>
          </p:txBody>
        </p:sp>
        <p:sp>
          <p:nvSpPr>
            <p:cNvPr id="70664" name="Line 8"/>
            <p:cNvSpPr>
              <a:spLocks noChangeShapeType="1"/>
            </p:cNvSpPr>
            <p:nvPr/>
          </p:nvSpPr>
          <p:spPr bwMode="auto">
            <a:xfrm>
              <a:off x="1824" y="2016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70665" name="Line 9"/>
            <p:cNvSpPr>
              <a:spLocks noChangeShapeType="1"/>
            </p:cNvSpPr>
            <p:nvPr/>
          </p:nvSpPr>
          <p:spPr bwMode="auto">
            <a:xfrm>
              <a:off x="3504" y="2016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/>
            </a:p>
          </p:txBody>
        </p:sp>
        <p:cxnSp>
          <p:nvCxnSpPr>
            <p:cNvPr id="70666" name="AutoShape 10"/>
            <p:cNvCxnSpPr>
              <a:cxnSpLocks noChangeShapeType="1"/>
              <a:stCxn id="70663" idx="2"/>
              <a:endCxn id="70661" idx="2"/>
            </p:cNvCxnSpPr>
            <p:nvPr/>
          </p:nvCxnSpPr>
          <p:spPr bwMode="auto">
            <a:xfrm rot="5400000">
              <a:off x="2879" y="553"/>
              <a:ext cx="1" cy="3408"/>
            </a:xfrm>
            <a:prstGeom prst="bentConnector3">
              <a:avLst>
                <a:gd name="adj1" fmla="val 74099995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70667" name="Rectangle 11"/>
            <p:cNvSpPr>
              <a:spLocks noChangeArrowheads="1"/>
            </p:cNvSpPr>
            <p:nvPr/>
          </p:nvSpPr>
          <p:spPr bwMode="auto">
            <a:xfrm>
              <a:off x="336" y="1488"/>
              <a:ext cx="5088" cy="172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70668" name="Rectangle 12"/>
            <p:cNvSpPr>
              <a:spLocks noChangeArrowheads="1"/>
            </p:cNvSpPr>
            <p:nvPr/>
          </p:nvSpPr>
          <p:spPr bwMode="auto">
            <a:xfrm>
              <a:off x="144" y="1200"/>
              <a:ext cx="5472" cy="244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70669" name="Text Box 13"/>
            <p:cNvSpPr txBox="1">
              <a:spLocks noChangeArrowheads="1"/>
            </p:cNvSpPr>
            <p:nvPr/>
          </p:nvSpPr>
          <p:spPr bwMode="auto">
            <a:xfrm>
              <a:off x="2208" y="1171"/>
              <a:ext cx="1519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h-TH" sz="28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สภาพแวดล้อม</a:t>
              </a:r>
            </a:p>
          </p:txBody>
        </p:sp>
        <p:sp>
          <p:nvSpPr>
            <p:cNvPr id="70670" name="Text Box 14"/>
            <p:cNvSpPr txBox="1">
              <a:spLocks noChangeArrowheads="1"/>
            </p:cNvSpPr>
            <p:nvPr/>
          </p:nvSpPr>
          <p:spPr bwMode="auto">
            <a:xfrm>
              <a:off x="2160" y="2487"/>
              <a:ext cx="1483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h-TH" sz="3600" b="1" dirty="0">
                  <a:solidFill>
                    <a:srgbClr val="FF0000"/>
                  </a:solidFill>
                  <a:latin typeface="DSN Newspaper" pitchFamily="2" charset="-34"/>
                  <a:cs typeface="DSN Newspaper" pitchFamily="2" charset="-34"/>
                </a:rPr>
                <a:t>ข้อมูลย้อนกลับ</a:t>
              </a:r>
            </a:p>
          </p:txBody>
        </p:sp>
      </p:grpSp>
      <p:pic>
        <p:nvPicPr>
          <p:cNvPr id="19" name="Picture 1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2F0-8CC6-4DF4-8FCF-C616C3CF8476}" type="slidenum">
              <a:rPr lang="en-US"/>
              <a:pPr/>
              <a:t>13</a:t>
            </a:fld>
            <a:endParaRPr lang="th-TH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การตัดสินใจในการบริหาร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/>
              <a:t>กำหนดปัญหา (</a:t>
            </a:r>
            <a:r>
              <a:rPr lang="en-US"/>
              <a:t>Intelligence)</a:t>
            </a:r>
            <a:endParaRPr lang="th-TH"/>
          </a:p>
          <a:p>
            <a:r>
              <a:rPr lang="th-TH"/>
              <a:t>พัฒนาทางเลือก (</a:t>
            </a:r>
            <a:r>
              <a:rPr lang="en-US"/>
              <a:t>Design)</a:t>
            </a:r>
            <a:endParaRPr lang="th-TH"/>
          </a:p>
          <a:p>
            <a:r>
              <a:rPr lang="th-TH"/>
              <a:t>เลือกทางเลือก (</a:t>
            </a:r>
            <a:r>
              <a:rPr lang="en-US"/>
              <a:t>Choice)</a:t>
            </a:r>
            <a:endParaRPr lang="th-TH"/>
          </a:p>
          <a:p>
            <a:r>
              <a:rPr lang="th-TH"/>
              <a:t>การนำทางเลือกไปปฏิบัติ (</a:t>
            </a:r>
            <a:r>
              <a:rPr lang="en-US"/>
              <a:t>Implementation)</a:t>
            </a:r>
            <a:endParaRPr lang="th-TH"/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  <p:bldP spid="10035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8B25A-A4E7-4E8D-848A-35C3E5B41317}" type="slidenum">
              <a:rPr lang="en-US"/>
              <a:pPr/>
              <a:t>14</a:t>
            </a:fld>
            <a:endParaRPr lang="th-TH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/>
              <a:t>ขั้นตอนของการตัดสินใจ</a:t>
            </a:r>
          </a:p>
        </p:txBody>
      </p:sp>
      <p:grpSp>
        <p:nvGrpSpPr>
          <p:cNvPr id="71702" name="Group 22"/>
          <p:cNvGrpSpPr>
            <a:grpSpLocks/>
          </p:cNvGrpSpPr>
          <p:nvPr/>
        </p:nvGrpSpPr>
        <p:grpSpPr bwMode="auto">
          <a:xfrm>
            <a:off x="3132138" y="1628775"/>
            <a:ext cx="2901949" cy="4267200"/>
            <a:chOff x="2008" y="1288"/>
            <a:chExt cx="1828" cy="2688"/>
          </a:xfrm>
        </p:grpSpPr>
        <p:grpSp>
          <p:nvGrpSpPr>
            <p:cNvPr id="71684" name="Group 4"/>
            <p:cNvGrpSpPr>
              <a:grpSpLocks/>
            </p:cNvGrpSpPr>
            <p:nvPr/>
          </p:nvGrpSpPr>
          <p:grpSpPr bwMode="auto">
            <a:xfrm>
              <a:off x="2008" y="1288"/>
              <a:ext cx="1728" cy="528"/>
              <a:chOff x="864" y="1056"/>
              <a:chExt cx="1728" cy="528"/>
            </a:xfrm>
          </p:grpSpPr>
          <p:sp>
            <p:nvSpPr>
              <p:cNvPr id="71685" name="Rectangle 5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1728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1400"/>
              </a:p>
            </p:txBody>
          </p:sp>
          <p:sp>
            <p:nvSpPr>
              <p:cNvPr id="71686" name="Text Box 6"/>
              <p:cNvSpPr txBox="1">
                <a:spLocks noChangeArrowheads="1"/>
              </p:cNvSpPr>
              <p:nvPr/>
            </p:nvSpPr>
            <p:spPr bwMode="auto">
              <a:xfrm>
                <a:off x="1130" y="1123"/>
                <a:ext cx="1433" cy="438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th-TH" sz="2800" b="1">
                    <a:solidFill>
                      <a:srgbClr val="FF0000"/>
                    </a:solidFill>
                    <a:latin typeface="DSN Newspaper" pitchFamily="2" charset="-34"/>
                    <a:cs typeface="DSN Newspaper" pitchFamily="2" charset="-34"/>
                  </a:rPr>
                  <a:t>กำหนดปัญหา</a:t>
                </a:r>
              </a:p>
            </p:txBody>
          </p:sp>
        </p:grpSp>
        <p:grpSp>
          <p:nvGrpSpPr>
            <p:cNvPr id="71687" name="Group 7"/>
            <p:cNvGrpSpPr>
              <a:grpSpLocks/>
            </p:cNvGrpSpPr>
            <p:nvPr/>
          </p:nvGrpSpPr>
          <p:grpSpPr bwMode="auto">
            <a:xfrm>
              <a:off x="2008" y="2008"/>
              <a:ext cx="1739" cy="528"/>
              <a:chOff x="864" y="1680"/>
              <a:chExt cx="1739" cy="528"/>
            </a:xfrm>
          </p:grpSpPr>
          <p:sp>
            <p:nvSpPr>
              <p:cNvPr id="71688" name="Rectangle 8"/>
              <p:cNvSpPr>
                <a:spLocks noChangeArrowheads="1"/>
              </p:cNvSpPr>
              <p:nvPr/>
            </p:nvSpPr>
            <p:spPr bwMode="auto">
              <a:xfrm>
                <a:off x="864" y="1680"/>
                <a:ext cx="1728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1400"/>
              </a:p>
            </p:txBody>
          </p:sp>
          <p:sp>
            <p:nvSpPr>
              <p:cNvPr id="71689" name="Text Box 9"/>
              <p:cNvSpPr txBox="1">
                <a:spLocks noChangeArrowheads="1"/>
              </p:cNvSpPr>
              <p:nvPr/>
            </p:nvSpPr>
            <p:spPr bwMode="auto">
              <a:xfrm>
                <a:off x="991" y="1719"/>
                <a:ext cx="1612" cy="438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th-TH" sz="2800" b="1">
                    <a:solidFill>
                      <a:srgbClr val="FF0000"/>
                    </a:solidFill>
                    <a:latin typeface="DSN Newspaper" pitchFamily="2" charset="-34"/>
                    <a:cs typeface="DSN Newspaper" pitchFamily="2" charset="-34"/>
                  </a:rPr>
                  <a:t>พัฒนาทางเลือก</a:t>
                </a:r>
              </a:p>
            </p:txBody>
          </p:sp>
        </p:grpSp>
        <p:grpSp>
          <p:nvGrpSpPr>
            <p:cNvPr id="71690" name="Group 10"/>
            <p:cNvGrpSpPr>
              <a:grpSpLocks/>
            </p:cNvGrpSpPr>
            <p:nvPr/>
          </p:nvGrpSpPr>
          <p:grpSpPr bwMode="auto">
            <a:xfrm>
              <a:off x="2008" y="2728"/>
              <a:ext cx="1728" cy="528"/>
              <a:chOff x="912" y="2544"/>
              <a:chExt cx="1728" cy="528"/>
            </a:xfrm>
          </p:grpSpPr>
          <p:sp>
            <p:nvSpPr>
              <p:cNvPr id="71691" name="Rectangle 11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728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1400"/>
              </a:p>
            </p:txBody>
          </p:sp>
          <p:sp>
            <p:nvSpPr>
              <p:cNvPr id="71692" name="Text Box 12"/>
              <p:cNvSpPr txBox="1">
                <a:spLocks noChangeArrowheads="1"/>
              </p:cNvSpPr>
              <p:nvPr/>
            </p:nvSpPr>
            <p:spPr bwMode="auto">
              <a:xfrm>
                <a:off x="1088" y="2607"/>
                <a:ext cx="1485" cy="438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th-TH" sz="2800" b="1">
                    <a:solidFill>
                      <a:srgbClr val="FF0000"/>
                    </a:solidFill>
                    <a:latin typeface="DSN Newspaper" pitchFamily="2" charset="-34"/>
                    <a:cs typeface="DSN Newspaper" pitchFamily="2" charset="-34"/>
                  </a:rPr>
                  <a:t>เลือกทางเลือก</a:t>
                </a:r>
              </a:p>
            </p:txBody>
          </p:sp>
        </p:grpSp>
        <p:grpSp>
          <p:nvGrpSpPr>
            <p:cNvPr id="71693" name="Group 13"/>
            <p:cNvGrpSpPr>
              <a:grpSpLocks/>
            </p:cNvGrpSpPr>
            <p:nvPr/>
          </p:nvGrpSpPr>
          <p:grpSpPr bwMode="auto">
            <a:xfrm>
              <a:off x="2008" y="3448"/>
              <a:ext cx="1828" cy="528"/>
              <a:chOff x="912" y="3408"/>
              <a:chExt cx="1828" cy="528"/>
            </a:xfrm>
          </p:grpSpPr>
          <p:sp>
            <p:nvSpPr>
              <p:cNvPr id="71694" name="Rectangle 14"/>
              <p:cNvSpPr>
                <a:spLocks noChangeArrowheads="1"/>
              </p:cNvSpPr>
              <p:nvPr/>
            </p:nvSpPr>
            <p:spPr bwMode="auto">
              <a:xfrm>
                <a:off x="912" y="3408"/>
                <a:ext cx="1728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1400"/>
              </a:p>
            </p:txBody>
          </p:sp>
          <p:sp>
            <p:nvSpPr>
              <p:cNvPr id="71695" name="Text Box 15"/>
              <p:cNvSpPr txBox="1">
                <a:spLocks noChangeArrowheads="1"/>
              </p:cNvSpPr>
              <p:nvPr/>
            </p:nvSpPr>
            <p:spPr bwMode="auto">
              <a:xfrm>
                <a:off x="1004" y="3483"/>
                <a:ext cx="1736" cy="438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th-TH" sz="2800" b="1">
                    <a:solidFill>
                      <a:srgbClr val="FF0000"/>
                    </a:solidFill>
                    <a:latin typeface="DSN Newspaper" pitchFamily="2" charset="-34"/>
                    <a:cs typeface="DSN Newspaper" pitchFamily="2" charset="-34"/>
                  </a:rPr>
                  <a:t>นำทางเลือกไปใช้</a:t>
                </a:r>
              </a:p>
            </p:txBody>
          </p:sp>
        </p:grpSp>
        <p:sp>
          <p:nvSpPr>
            <p:cNvPr id="71696" name="Line 16"/>
            <p:cNvSpPr>
              <a:spLocks noChangeShapeType="1"/>
            </p:cNvSpPr>
            <p:nvPr/>
          </p:nvSpPr>
          <p:spPr bwMode="auto">
            <a:xfrm>
              <a:off x="2872" y="181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 sz="1400"/>
            </a:p>
          </p:txBody>
        </p:sp>
        <p:sp>
          <p:nvSpPr>
            <p:cNvPr id="71697" name="Line 17"/>
            <p:cNvSpPr>
              <a:spLocks noChangeShapeType="1"/>
            </p:cNvSpPr>
            <p:nvPr/>
          </p:nvSpPr>
          <p:spPr bwMode="auto">
            <a:xfrm>
              <a:off x="2872" y="253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 sz="1400"/>
            </a:p>
          </p:txBody>
        </p:sp>
        <p:sp>
          <p:nvSpPr>
            <p:cNvPr id="71698" name="Line 18"/>
            <p:cNvSpPr>
              <a:spLocks noChangeShapeType="1"/>
            </p:cNvSpPr>
            <p:nvPr/>
          </p:nvSpPr>
          <p:spPr bwMode="auto">
            <a:xfrm>
              <a:off x="2872" y="325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 sz="1400"/>
            </a:p>
          </p:txBody>
        </p:sp>
        <p:cxnSp>
          <p:nvCxnSpPr>
            <p:cNvPr id="71699" name="AutoShape 19"/>
            <p:cNvCxnSpPr>
              <a:cxnSpLocks noChangeShapeType="1"/>
            </p:cNvCxnSpPr>
            <p:nvPr/>
          </p:nvCxnSpPr>
          <p:spPr bwMode="auto">
            <a:xfrm flipV="1">
              <a:off x="3735" y="3064"/>
              <a:ext cx="1" cy="648"/>
            </a:xfrm>
            <a:prstGeom prst="bentConnector3">
              <a:avLst>
                <a:gd name="adj1" fmla="val 29900000"/>
              </a:avLst>
            </a:prstGeom>
            <a:noFill/>
            <a:ln w="28575">
              <a:solidFill>
                <a:schemeClr val="tx1"/>
              </a:solidFill>
              <a:prstDash val="sysDot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71700" name="AutoShape 20"/>
            <p:cNvCxnSpPr>
              <a:cxnSpLocks noChangeShapeType="1"/>
            </p:cNvCxnSpPr>
            <p:nvPr/>
          </p:nvCxnSpPr>
          <p:spPr bwMode="auto">
            <a:xfrm flipV="1">
              <a:off x="3736" y="2296"/>
              <a:ext cx="1" cy="648"/>
            </a:xfrm>
            <a:prstGeom prst="bentConnector3">
              <a:avLst>
                <a:gd name="adj1" fmla="val 29900000"/>
              </a:avLst>
            </a:prstGeom>
            <a:noFill/>
            <a:ln w="28575">
              <a:solidFill>
                <a:schemeClr val="tx1"/>
              </a:solidFill>
              <a:prstDash val="sysDot"/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71701" name="AutoShape 21"/>
            <p:cNvCxnSpPr>
              <a:cxnSpLocks noChangeShapeType="1"/>
            </p:cNvCxnSpPr>
            <p:nvPr/>
          </p:nvCxnSpPr>
          <p:spPr bwMode="auto">
            <a:xfrm flipV="1">
              <a:off x="3736" y="1552"/>
              <a:ext cx="1" cy="648"/>
            </a:xfrm>
            <a:prstGeom prst="bentConnector3">
              <a:avLst>
                <a:gd name="adj1" fmla="val 29900000"/>
              </a:avLst>
            </a:prstGeom>
            <a:noFill/>
            <a:ln w="28575">
              <a:solidFill>
                <a:schemeClr val="tx1"/>
              </a:solidFill>
              <a:prstDash val="sysDot"/>
              <a:miter lim="800000"/>
              <a:headEnd/>
              <a:tailEnd type="triangle" w="med" len="med"/>
            </a:ln>
            <a:effectLst/>
          </p:spPr>
        </p:cxnSp>
      </p:grpSp>
      <p:pic>
        <p:nvPicPr>
          <p:cNvPr id="27" name="Picture 26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19AC-1CFF-416C-A055-B70CB43464D5}" type="slidenum">
              <a:rPr lang="en-US"/>
              <a:pPr/>
              <a:t>15</a:t>
            </a:fld>
            <a:endParaRPr lang="th-TH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ระดับการบริหารในองค์กร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/>
              <a:t>ระดับปฏิบัติการ (</a:t>
            </a:r>
            <a:r>
              <a:rPr lang="en-US"/>
              <a:t>Operation Management)</a:t>
            </a:r>
            <a:endParaRPr lang="th-TH"/>
          </a:p>
          <a:p>
            <a:pPr lvl="1"/>
            <a:r>
              <a:rPr lang="th-TH"/>
              <a:t>ควบคุมการดำเนินการขององค์กรให้เป็นไปตามแผนกลยุทธ์ที่กำหนดไว้</a:t>
            </a:r>
            <a:br>
              <a:rPr lang="th-TH"/>
            </a:br>
            <a:endParaRPr lang="th-TH"/>
          </a:p>
          <a:p>
            <a:r>
              <a:rPr lang="th-TH"/>
              <a:t>ระดับยุทธวิธี (</a:t>
            </a:r>
            <a:r>
              <a:rPr lang="en-US"/>
              <a:t>Tactic Management)</a:t>
            </a:r>
            <a:endParaRPr lang="th-TH"/>
          </a:p>
          <a:p>
            <a:pPr lvl="1"/>
            <a:r>
              <a:rPr lang="th-TH"/>
              <a:t>วางแผนและควบคุมการดำเนินการขององค์กรให้เป็นไปตามแผนกลยุทธ์ที่ผู้บริหารระดับสูงกำหนดไว้</a:t>
            </a:r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  <p:bldP spid="10240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1663-DF5A-4F65-89FE-9D213755FF34}" type="slidenum">
              <a:rPr lang="en-US"/>
              <a:pPr/>
              <a:t>16</a:t>
            </a:fld>
            <a:endParaRPr lang="th-TH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ระดับการบริหารในองค์กร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/>
              <a:t>ระดับกลยุทธ์ (</a:t>
            </a:r>
            <a:r>
              <a:rPr lang="en-US"/>
              <a:t>Strategic Management)</a:t>
            </a:r>
            <a:endParaRPr lang="th-TH"/>
          </a:p>
          <a:p>
            <a:pPr lvl="1"/>
            <a:r>
              <a:rPr lang="th-TH"/>
              <a:t>กำหนดนโยบาย เป้าหมาย และทิศทางขององค์กร</a:t>
            </a:r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/>
      <p:bldP spid="10342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A06C-38BA-4618-B658-22C46DC050EB}" type="slidenum">
              <a:rPr lang="en-US"/>
              <a:pPr/>
              <a:t>17</a:t>
            </a:fld>
            <a:endParaRPr lang="th-TH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/>
              <a:t>ระดับการบริหารในองค์กร</a:t>
            </a:r>
          </a:p>
        </p:txBody>
      </p:sp>
      <p:grpSp>
        <p:nvGrpSpPr>
          <p:cNvPr id="72721" name="Group 17"/>
          <p:cNvGrpSpPr>
            <a:grpSpLocks/>
          </p:cNvGrpSpPr>
          <p:nvPr/>
        </p:nvGrpSpPr>
        <p:grpSpPr bwMode="auto">
          <a:xfrm>
            <a:off x="428596" y="1571612"/>
            <a:ext cx="8020050" cy="4071938"/>
            <a:chOff x="292" y="966"/>
            <a:chExt cx="5052" cy="2565"/>
          </a:xfrm>
        </p:grpSpPr>
        <p:grpSp>
          <p:nvGrpSpPr>
            <p:cNvPr id="72708" name="Group 4"/>
            <p:cNvGrpSpPr>
              <a:grpSpLocks/>
            </p:cNvGrpSpPr>
            <p:nvPr/>
          </p:nvGrpSpPr>
          <p:grpSpPr bwMode="auto">
            <a:xfrm>
              <a:off x="2008" y="1336"/>
              <a:ext cx="2304" cy="1872"/>
              <a:chOff x="1536" y="1440"/>
              <a:chExt cx="2112" cy="1824"/>
            </a:xfrm>
          </p:grpSpPr>
          <p:sp>
            <p:nvSpPr>
              <p:cNvPr id="72709" name="AutoShape 5"/>
              <p:cNvSpPr>
                <a:spLocks noChangeArrowheads="1"/>
              </p:cNvSpPr>
              <p:nvPr/>
            </p:nvSpPr>
            <p:spPr bwMode="auto">
              <a:xfrm>
                <a:off x="1536" y="1440"/>
                <a:ext cx="2112" cy="1824"/>
              </a:xfrm>
              <a:prstGeom prst="triangle">
                <a:avLst>
                  <a:gd name="adj" fmla="val 50000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1400"/>
              </a:p>
            </p:txBody>
          </p:sp>
          <p:sp>
            <p:nvSpPr>
              <p:cNvPr id="72710" name="Line 6"/>
              <p:cNvSpPr>
                <a:spLocks noChangeShapeType="1"/>
              </p:cNvSpPr>
              <p:nvPr/>
            </p:nvSpPr>
            <p:spPr bwMode="auto">
              <a:xfrm>
                <a:off x="1896" y="2640"/>
                <a:ext cx="13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h-TH" sz="1400"/>
              </a:p>
            </p:txBody>
          </p:sp>
          <p:sp>
            <p:nvSpPr>
              <p:cNvPr id="72711" name="Line 7"/>
              <p:cNvSpPr>
                <a:spLocks noChangeShapeType="1"/>
              </p:cNvSpPr>
              <p:nvPr/>
            </p:nvSpPr>
            <p:spPr bwMode="auto">
              <a:xfrm>
                <a:off x="2208" y="2112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h-TH" sz="1400"/>
              </a:p>
            </p:txBody>
          </p:sp>
        </p:grpSp>
        <p:sp>
          <p:nvSpPr>
            <p:cNvPr id="72712" name="Text Box 8"/>
            <p:cNvSpPr txBox="1">
              <a:spLocks noChangeArrowheads="1"/>
            </p:cNvSpPr>
            <p:nvPr/>
          </p:nvSpPr>
          <p:spPr bwMode="auto">
            <a:xfrm>
              <a:off x="322" y="2623"/>
              <a:ext cx="1623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ระดับปฏิบัติการ</a:t>
              </a:r>
            </a:p>
          </p:txBody>
        </p:sp>
        <p:sp>
          <p:nvSpPr>
            <p:cNvPr id="72713" name="Text Box 9"/>
            <p:cNvSpPr txBox="1">
              <a:spLocks noChangeArrowheads="1"/>
            </p:cNvSpPr>
            <p:nvPr/>
          </p:nvSpPr>
          <p:spPr bwMode="auto">
            <a:xfrm>
              <a:off x="316" y="1999"/>
              <a:ext cx="1320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ระดับยุทธวิธี</a:t>
              </a:r>
            </a:p>
          </p:txBody>
        </p:sp>
        <p:sp>
          <p:nvSpPr>
            <p:cNvPr id="72714" name="Text Box 10"/>
            <p:cNvSpPr txBox="1">
              <a:spLocks noChangeArrowheads="1"/>
            </p:cNvSpPr>
            <p:nvPr/>
          </p:nvSpPr>
          <p:spPr bwMode="auto">
            <a:xfrm>
              <a:off x="292" y="1375"/>
              <a:ext cx="1349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ระดับกลยุทธ์</a:t>
              </a:r>
            </a:p>
          </p:txBody>
        </p:sp>
        <p:sp>
          <p:nvSpPr>
            <p:cNvPr id="72715" name="Line 11"/>
            <p:cNvSpPr>
              <a:spLocks noChangeShapeType="1"/>
            </p:cNvSpPr>
            <p:nvPr/>
          </p:nvSpPr>
          <p:spPr bwMode="auto">
            <a:xfrm>
              <a:off x="1746" y="2837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 sz="1400"/>
            </a:p>
          </p:txBody>
        </p:sp>
        <p:sp>
          <p:nvSpPr>
            <p:cNvPr id="72716" name="Line 12"/>
            <p:cNvSpPr>
              <a:spLocks noChangeShapeType="1"/>
            </p:cNvSpPr>
            <p:nvPr/>
          </p:nvSpPr>
          <p:spPr bwMode="auto">
            <a:xfrm>
              <a:off x="1746" y="2200"/>
              <a:ext cx="59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 sz="1400"/>
            </a:p>
          </p:txBody>
        </p:sp>
        <p:sp>
          <p:nvSpPr>
            <p:cNvPr id="72717" name="Line 13"/>
            <p:cNvSpPr>
              <a:spLocks noChangeShapeType="1"/>
            </p:cNvSpPr>
            <p:nvPr/>
          </p:nvSpPr>
          <p:spPr bwMode="auto">
            <a:xfrm>
              <a:off x="1746" y="1624"/>
              <a:ext cx="9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 sz="1400"/>
            </a:p>
          </p:txBody>
        </p:sp>
        <p:sp>
          <p:nvSpPr>
            <p:cNvPr id="72718" name="Line 14"/>
            <p:cNvSpPr>
              <a:spLocks noChangeShapeType="1"/>
            </p:cNvSpPr>
            <p:nvPr/>
          </p:nvSpPr>
          <p:spPr bwMode="auto">
            <a:xfrm>
              <a:off x="4751" y="1480"/>
              <a:ext cx="0" cy="15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th-TH" sz="1400"/>
            </a:p>
          </p:txBody>
        </p:sp>
        <p:sp>
          <p:nvSpPr>
            <p:cNvPr id="72719" name="Text Box 15"/>
            <p:cNvSpPr txBox="1">
              <a:spLocks noChangeArrowheads="1"/>
            </p:cNvSpPr>
            <p:nvPr/>
          </p:nvSpPr>
          <p:spPr bwMode="auto">
            <a:xfrm>
              <a:off x="4283" y="966"/>
              <a:ext cx="1061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ไม่กำหนด</a:t>
              </a:r>
            </a:p>
          </p:txBody>
        </p:sp>
        <p:sp>
          <p:nvSpPr>
            <p:cNvPr id="72720" name="Text Box 16"/>
            <p:cNvSpPr txBox="1">
              <a:spLocks noChangeArrowheads="1"/>
            </p:cNvSpPr>
            <p:nvPr/>
          </p:nvSpPr>
          <p:spPr bwMode="auto">
            <a:xfrm>
              <a:off x="4401" y="3093"/>
              <a:ext cx="817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กำหนด</a:t>
              </a:r>
            </a:p>
          </p:txBody>
        </p:sp>
      </p:grpSp>
      <p:pic>
        <p:nvPicPr>
          <p:cNvPr id="22" name="Picture 21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A821-C2D9-4B87-BA53-04D3F8755A39}" type="slidenum">
              <a:rPr lang="en-US"/>
              <a:pPr/>
              <a:t>18</a:t>
            </a:fld>
            <a:endParaRPr lang="th-TH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/>
              <a:t>ระดับการบริหารในองค์กร</a:t>
            </a:r>
          </a:p>
        </p:txBody>
      </p:sp>
      <p:grpSp>
        <p:nvGrpSpPr>
          <p:cNvPr id="74755" name="Group 3"/>
          <p:cNvGrpSpPr>
            <a:grpSpLocks/>
          </p:cNvGrpSpPr>
          <p:nvPr/>
        </p:nvGrpSpPr>
        <p:grpSpPr bwMode="auto">
          <a:xfrm>
            <a:off x="463550" y="1533525"/>
            <a:ext cx="7926388" cy="4071938"/>
            <a:chOff x="292" y="966"/>
            <a:chExt cx="4993" cy="2565"/>
          </a:xfrm>
        </p:grpSpPr>
        <p:grpSp>
          <p:nvGrpSpPr>
            <p:cNvPr id="74756" name="Group 4"/>
            <p:cNvGrpSpPr>
              <a:grpSpLocks/>
            </p:cNvGrpSpPr>
            <p:nvPr/>
          </p:nvGrpSpPr>
          <p:grpSpPr bwMode="auto">
            <a:xfrm>
              <a:off x="2008" y="1336"/>
              <a:ext cx="2304" cy="1872"/>
              <a:chOff x="1536" y="1440"/>
              <a:chExt cx="2112" cy="1824"/>
            </a:xfrm>
          </p:grpSpPr>
          <p:sp>
            <p:nvSpPr>
              <p:cNvPr id="74757" name="AutoShape 5"/>
              <p:cNvSpPr>
                <a:spLocks noChangeArrowheads="1"/>
              </p:cNvSpPr>
              <p:nvPr/>
            </p:nvSpPr>
            <p:spPr bwMode="auto">
              <a:xfrm>
                <a:off x="1536" y="1440"/>
                <a:ext cx="2112" cy="1824"/>
              </a:xfrm>
              <a:prstGeom prst="triangle">
                <a:avLst>
                  <a:gd name="adj" fmla="val 50000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1400"/>
              </a:p>
            </p:txBody>
          </p:sp>
          <p:sp>
            <p:nvSpPr>
              <p:cNvPr id="74758" name="Line 6"/>
              <p:cNvSpPr>
                <a:spLocks noChangeShapeType="1"/>
              </p:cNvSpPr>
              <p:nvPr/>
            </p:nvSpPr>
            <p:spPr bwMode="auto">
              <a:xfrm>
                <a:off x="1896" y="2640"/>
                <a:ext cx="13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h-TH" sz="1400"/>
              </a:p>
            </p:txBody>
          </p:sp>
          <p:sp>
            <p:nvSpPr>
              <p:cNvPr id="74759" name="Line 7"/>
              <p:cNvSpPr>
                <a:spLocks noChangeShapeType="1"/>
              </p:cNvSpPr>
              <p:nvPr/>
            </p:nvSpPr>
            <p:spPr bwMode="auto">
              <a:xfrm>
                <a:off x="2208" y="2112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h-TH" sz="1400"/>
              </a:p>
            </p:txBody>
          </p:sp>
        </p:grpSp>
        <p:sp>
          <p:nvSpPr>
            <p:cNvPr id="74760" name="Text Box 8"/>
            <p:cNvSpPr txBox="1">
              <a:spLocks noChangeArrowheads="1"/>
            </p:cNvSpPr>
            <p:nvPr/>
          </p:nvSpPr>
          <p:spPr bwMode="auto">
            <a:xfrm>
              <a:off x="322" y="2623"/>
              <a:ext cx="1623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ระดับปฏิบัติการ</a:t>
              </a:r>
            </a:p>
          </p:txBody>
        </p:sp>
        <p:sp>
          <p:nvSpPr>
            <p:cNvPr id="74761" name="Text Box 9"/>
            <p:cNvSpPr txBox="1">
              <a:spLocks noChangeArrowheads="1"/>
            </p:cNvSpPr>
            <p:nvPr/>
          </p:nvSpPr>
          <p:spPr bwMode="auto">
            <a:xfrm>
              <a:off x="316" y="1999"/>
              <a:ext cx="1320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ระดับยุทธวิธี</a:t>
              </a:r>
            </a:p>
          </p:txBody>
        </p:sp>
        <p:sp>
          <p:nvSpPr>
            <p:cNvPr id="74762" name="Text Box 10"/>
            <p:cNvSpPr txBox="1">
              <a:spLocks noChangeArrowheads="1"/>
            </p:cNvSpPr>
            <p:nvPr/>
          </p:nvSpPr>
          <p:spPr bwMode="auto">
            <a:xfrm>
              <a:off x="292" y="1375"/>
              <a:ext cx="1349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ระดับกลยุทธ์</a:t>
              </a:r>
            </a:p>
          </p:txBody>
        </p:sp>
        <p:sp>
          <p:nvSpPr>
            <p:cNvPr id="74763" name="Line 11"/>
            <p:cNvSpPr>
              <a:spLocks noChangeShapeType="1"/>
            </p:cNvSpPr>
            <p:nvPr/>
          </p:nvSpPr>
          <p:spPr bwMode="auto">
            <a:xfrm>
              <a:off x="1746" y="2837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 sz="1400"/>
            </a:p>
          </p:txBody>
        </p:sp>
        <p:sp>
          <p:nvSpPr>
            <p:cNvPr id="74764" name="Line 12"/>
            <p:cNvSpPr>
              <a:spLocks noChangeShapeType="1"/>
            </p:cNvSpPr>
            <p:nvPr/>
          </p:nvSpPr>
          <p:spPr bwMode="auto">
            <a:xfrm>
              <a:off x="1746" y="2200"/>
              <a:ext cx="59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 sz="1400"/>
            </a:p>
          </p:txBody>
        </p:sp>
        <p:sp>
          <p:nvSpPr>
            <p:cNvPr id="74765" name="Line 13"/>
            <p:cNvSpPr>
              <a:spLocks noChangeShapeType="1"/>
            </p:cNvSpPr>
            <p:nvPr/>
          </p:nvSpPr>
          <p:spPr bwMode="auto">
            <a:xfrm>
              <a:off x="1746" y="1624"/>
              <a:ext cx="9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 sz="1400"/>
            </a:p>
          </p:txBody>
        </p:sp>
        <p:sp>
          <p:nvSpPr>
            <p:cNvPr id="74766" name="Line 14"/>
            <p:cNvSpPr>
              <a:spLocks noChangeShapeType="1"/>
            </p:cNvSpPr>
            <p:nvPr/>
          </p:nvSpPr>
          <p:spPr bwMode="auto">
            <a:xfrm>
              <a:off x="4751" y="1480"/>
              <a:ext cx="0" cy="15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th-TH" sz="1400"/>
            </a:p>
          </p:txBody>
        </p:sp>
        <p:sp>
          <p:nvSpPr>
            <p:cNvPr id="74767" name="Text Box 15"/>
            <p:cNvSpPr txBox="1">
              <a:spLocks noChangeArrowheads="1"/>
            </p:cNvSpPr>
            <p:nvPr/>
          </p:nvSpPr>
          <p:spPr bwMode="auto">
            <a:xfrm>
              <a:off x="4336" y="966"/>
              <a:ext cx="949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ภายนอก</a:t>
              </a:r>
            </a:p>
          </p:txBody>
        </p:sp>
        <p:sp>
          <p:nvSpPr>
            <p:cNvPr id="74768" name="Text Box 16"/>
            <p:cNvSpPr txBox="1">
              <a:spLocks noChangeArrowheads="1"/>
            </p:cNvSpPr>
            <p:nvPr/>
          </p:nvSpPr>
          <p:spPr bwMode="auto">
            <a:xfrm>
              <a:off x="4433" y="3093"/>
              <a:ext cx="769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ภายใน</a:t>
              </a:r>
            </a:p>
          </p:txBody>
        </p:sp>
      </p:grpSp>
      <p:pic>
        <p:nvPicPr>
          <p:cNvPr id="22" name="Picture 21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0ED85-F7AB-4AB6-9D8F-A481652D3682}" type="slidenum">
              <a:rPr lang="en-US"/>
              <a:pPr/>
              <a:t>19</a:t>
            </a:fld>
            <a:endParaRPr lang="th-TH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/>
              <a:t>ระดับการบริหารในองค์กร</a:t>
            </a:r>
          </a:p>
        </p:txBody>
      </p:sp>
      <p:grpSp>
        <p:nvGrpSpPr>
          <p:cNvPr id="75793" name="Group 17"/>
          <p:cNvGrpSpPr>
            <a:grpSpLocks/>
          </p:cNvGrpSpPr>
          <p:nvPr/>
        </p:nvGrpSpPr>
        <p:grpSpPr bwMode="auto">
          <a:xfrm>
            <a:off x="463550" y="1533525"/>
            <a:ext cx="8412163" cy="4071938"/>
            <a:chOff x="292" y="966"/>
            <a:chExt cx="5299" cy="2565"/>
          </a:xfrm>
        </p:grpSpPr>
        <p:grpSp>
          <p:nvGrpSpPr>
            <p:cNvPr id="75780" name="Group 4"/>
            <p:cNvGrpSpPr>
              <a:grpSpLocks/>
            </p:cNvGrpSpPr>
            <p:nvPr/>
          </p:nvGrpSpPr>
          <p:grpSpPr bwMode="auto">
            <a:xfrm>
              <a:off x="2008" y="1336"/>
              <a:ext cx="2304" cy="1872"/>
              <a:chOff x="1536" y="1440"/>
              <a:chExt cx="2112" cy="1824"/>
            </a:xfrm>
          </p:grpSpPr>
          <p:sp>
            <p:nvSpPr>
              <p:cNvPr id="75781" name="AutoShape 5"/>
              <p:cNvSpPr>
                <a:spLocks noChangeArrowheads="1"/>
              </p:cNvSpPr>
              <p:nvPr/>
            </p:nvSpPr>
            <p:spPr bwMode="auto">
              <a:xfrm>
                <a:off x="1536" y="1440"/>
                <a:ext cx="2112" cy="1824"/>
              </a:xfrm>
              <a:prstGeom prst="triangle">
                <a:avLst>
                  <a:gd name="adj" fmla="val 50000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1400"/>
              </a:p>
            </p:txBody>
          </p:sp>
          <p:sp>
            <p:nvSpPr>
              <p:cNvPr id="75782" name="Line 6"/>
              <p:cNvSpPr>
                <a:spLocks noChangeShapeType="1"/>
              </p:cNvSpPr>
              <p:nvPr/>
            </p:nvSpPr>
            <p:spPr bwMode="auto">
              <a:xfrm>
                <a:off x="1896" y="2640"/>
                <a:ext cx="13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h-TH" sz="1400"/>
              </a:p>
            </p:txBody>
          </p:sp>
          <p:sp>
            <p:nvSpPr>
              <p:cNvPr id="75783" name="Line 7"/>
              <p:cNvSpPr>
                <a:spLocks noChangeShapeType="1"/>
              </p:cNvSpPr>
              <p:nvPr/>
            </p:nvSpPr>
            <p:spPr bwMode="auto">
              <a:xfrm>
                <a:off x="2208" y="2112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h-TH" sz="1400"/>
              </a:p>
            </p:txBody>
          </p:sp>
        </p:grpSp>
        <p:sp>
          <p:nvSpPr>
            <p:cNvPr id="75784" name="Text Box 8"/>
            <p:cNvSpPr txBox="1">
              <a:spLocks noChangeArrowheads="1"/>
            </p:cNvSpPr>
            <p:nvPr/>
          </p:nvSpPr>
          <p:spPr bwMode="auto">
            <a:xfrm>
              <a:off x="322" y="2623"/>
              <a:ext cx="1623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ระดับปฏิบัติการ</a:t>
              </a:r>
            </a:p>
          </p:txBody>
        </p:sp>
        <p:sp>
          <p:nvSpPr>
            <p:cNvPr id="75785" name="Text Box 9"/>
            <p:cNvSpPr txBox="1">
              <a:spLocks noChangeArrowheads="1"/>
            </p:cNvSpPr>
            <p:nvPr/>
          </p:nvSpPr>
          <p:spPr bwMode="auto">
            <a:xfrm>
              <a:off x="316" y="1999"/>
              <a:ext cx="1320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ระดับยุทธวิธี</a:t>
              </a:r>
            </a:p>
          </p:txBody>
        </p:sp>
        <p:sp>
          <p:nvSpPr>
            <p:cNvPr id="75786" name="Text Box 10"/>
            <p:cNvSpPr txBox="1">
              <a:spLocks noChangeArrowheads="1"/>
            </p:cNvSpPr>
            <p:nvPr/>
          </p:nvSpPr>
          <p:spPr bwMode="auto">
            <a:xfrm>
              <a:off x="292" y="1375"/>
              <a:ext cx="1349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ระดับกลยุทธ์</a:t>
              </a:r>
            </a:p>
          </p:txBody>
        </p:sp>
        <p:sp>
          <p:nvSpPr>
            <p:cNvPr id="75787" name="Line 11"/>
            <p:cNvSpPr>
              <a:spLocks noChangeShapeType="1"/>
            </p:cNvSpPr>
            <p:nvPr/>
          </p:nvSpPr>
          <p:spPr bwMode="auto">
            <a:xfrm>
              <a:off x="1746" y="2837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 sz="1400"/>
            </a:p>
          </p:txBody>
        </p:sp>
        <p:sp>
          <p:nvSpPr>
            <p:cNvPr id="75788" name="Line 12"/>
            <p:cNvSpPr>
              <a:spLocks noChangeShapeType="1"/>
            </p:cNvSpPr>
            <p:nvPr/>
          </p:nvSpPr>
          <p:spPr bwMode="auto">
            <a:xfrm>
              <a:off x="1746" y="2200"/>
              <a:ext cx="59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 sz="1400"/>
            </a:p>
          </p:txBody>
        </p:sp>
        <p:sp>
          <p:nvSpPr>
            <p:cNvPr id="75789" name="Line 13"/>
            <p:cNvSpPr>
              <a:spLocks noChangeShapeType="1"/>
            </p:cNvSpPr>
            <p:nvPr/>
          </p:nvSpPr>
          <p:spPr bwMode="auto">
            <a:xfrm>
              <a:off x="1746" y="1624"/>
              <a:ext cx="9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 sz="1400"/>
            </a:p>
          </p:txBody>
        </p:sp>
        <p:sp>
          <p:nvSpPr>
            <p:cNvPr id="75790" name="Line 14"/>
            <p:cNvSpPr>
              <a:spLocks noChangeShapeType="1"/>
            </p:cNvSpPr>
            <p:nvPr/>
          </p:nvSpPr>
          <p:spPr bwMode="auto">
            <a:xfrm>
              <a:off x="4889" y="1480"/>
              <a:ext cx="0" cy="15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th-TH" sz="1400"/>
            </a:p>
          </p:txBody>
        </p:sp>
        <p:sp>
          <p:nvSpPr>
            <p:cNvPr id="75791" name="Text Box 15"/>
            <p:cNvSpPr txBox="1">
              <a:spLocks noChangeArrowheads="1"/>
            </p:cNvSpPr>
            <p:nvPr/>
          </p:nvSpPr>
          <p:spPr bwMode="auto">
            <a:xfrm>
              <a:off x="4632" y="966"/>
              <a:ext cx="526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สรุป</a:t>
              </a:r>
            </a:p>
          </p:txBody>
        </p:sp>
        <p:sp>
          <p:nvSpPr>
            <p:cNvPr id="75792" name="Text Box 16"/>
            <p:cNvSpPr txBox="1">
              <a:spLocks noChangeArrowheads="1"/>
            </p:cNvSpPr>
            <p:nvPr/>
          </p:nvSpPr>
          <p:spPr bwMode="auto">
            <a:xfrm>
              <a:off x="4353" y="3093"/>
              <a:ext cx="1238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รายละเอียด</a:t>
              </a:r>
            </a:p>
          </p:txBody>
        </p:sp>
      </p:grpSp>
      <p:pic>
        <p:nvPicPr>
          <p:cNvPr id="22" name="Picture 21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17F70A1-CF20-4FBE-8828-430873E713A3}" type="slidenum">
              <a:rPr lang="en-US"/>
              <a:pPr/>
              <a:t>2</a:t>
            </a:fld>
            <a:endParaRPr lang="th-TH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0034" y="1571613"/>
            <a:ext cx="7772400" cy="100013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www.suwitchan.eu5.org</a:t>
            </a:r>
            <a:endParaRPr lang="th-TH" dirty="0"/>
          </a:p>
        </p:txBody>
      </p:sp>
      <p:pic>
        <p:nvPicPr>
          <p:cNvPr id="8" name="Picture 7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9460D-3348-4067-B3F4-6F845D08E028}" type="slidenum">
              <a:rPr lang="en-US"/>
              <a:pPr/>
              <a:t>20</a:t>
            </a:fld>
            <a:endParaRPr lang="th-TH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/>
              <a:t>ระดับการบริหารในองค์กร</a:t>
            </a:r>
          </a:p>
        </p:txBody>
      </p:sp>
      <p:grpSp>
        <p:nvGrpSpPr>
          <p:cNvPr id="76803" name="Group 3"/>
          <p:cNvGrpSpPr>
            <a:grpSpLocks/>
          </p:cNvGrpSpPr>
          <p:nvPr/>
        </p:nvGrpSpPr>
        <p:grpSpPr bwMode="auto">
          <a:xfrm>
            <a:off x="463550" y="1533525"/>
            <a:ext cx="7747000" cy="4071938"/>
            <a:chOff x="292" y="966"/>
            <a:chExt cx="4880" cy="2565"/>
          </a:xfrm>
        </p:grpSpPr>
        <p:grpSp>
          <p:nvGrpSpPr>
            <p:cNvPr id="76804" name="Group 4"/>
            <p:cNvGrpSpPr>
              <a:grpSpLocks/>
            </p:cNvGrpSpPr>
            <p:nvPr/>
          </p:nvGrpSpPr>
          <p:grpSpPr bwMode="auto">
            <a:xfrm>
              <a:off x="2008" y="1336"/>
              <a:ext cx="2304" cy="1872"/>
              <a:chOff x="1536" y="1440"/>
              <a:chExt cx="2112" cy="1824"/>
            </a:xfrm>
          </p:grpSpPr>
          <p:sp>
            <p:nvSpPr>
              <p:cNvPr id="76805" name="AutoShape 5"/>
              <p:cNvSpPr>
                <a:spLocks noChangeArrowheads="1"/>
              </p:cNvSpPr>
              <p:nvPr/>
            </p:nvSpPr>
            <p:spPr bwMode="auto">
              <a:xfrm>
                <a:off x="1536" y="1440"/>
                <a:ext cx="2112" cy="1824"/>
              </a:xfrm>
              <a:prstGeom prst="triangle">
                <a:avLst>
                  <a:gd name="adj" fmla="val 50000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1400"/>
              </a:p>
            </p:txBody>
          </p:sp>
          <p:sp>
            <p:nvSpPr>
              <p:cNvPr id="76806" name="Line 6"/>
              <p:cNvSpPr>
                <a:spLocks noChangeShapeType="1"/>
              </p:cNvSpPr>
              <p:nvPr/>
            </p:nvSpPr>
            <p:spPr bwMode="auto">
              <a:xfrm>
                <a:off x="1896" y="2640"/>
                <a:ext cx="13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h-TH" sz="1400"/>
              </a:p>
            </p:txBody>
          </p:sp>
          <p:sp>
            <p:nvSpPr>
              <p:cNvPr id="76807" name="Line 7"/>
              <p:cNvSpPr>
                <a:spLocks noChangeShapeType="1"/>
              </p:cNvSpPr>
              <p:nvPr/>
            </p:nvSpPr>
            <p:spPr bwMode="auto">
              <a:xfrm>
                <a:off x="2208" y="2112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h-TH" sz="1400"/>
              </a:p>
            </p:txBody>
          </p:sp>
        </p:grpSp>
        <p:sp>
          <p:nvSpPr>
            <p:cNvPr id="76808" name="Text Box 8"/>
            <p:cNvSpPr txBox="1">
              <a:spLocks noChangeArrowheads="1"/>
            </p:cNvSpPr>
            <p:nvPr/>
          </p:nvSpPr>
          <p:spPr bwMode="auto">
            <a:xfrm>
              <a:off x="322" y="2623"/>
              <a:ext cx="1623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ระดับปฏิบัติการ</a:t>
              </a:r>
            </a:p>
          </p:txBody>
        </p:sp>
        <p:sp>
          <p:nvSpPr>
            <p:cNvPr id="76809" name="Text Box 9"/>
            <p:cNvSpPr txBox="1">
              <a:spLocks noChangeArrowheads="1"/>
            </p:cNvSpPr>
            <p:nvPr/>
          </p:nvSpPr>
          <p:spPr bwMode="auto">
            <a:xfrm>
              <a:off x="316" y="1999"/>
              <a:ext cx="1320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ระดับยุทธวิธี</a:t>
              </a:r>
            </a:p>
          </p:txBody>
        </p:sp>
        <p:sp>
          <p:nvSpPr>
            <p:cNvPr id="76810" name="Text Box 10"/>
            <p:cNvSpPr txBox="1">
              <a:spLocks noChangeArrowheads="1"/>
            </p:cNvSpPr>
            <p:nvPr/>
          </p:nvSpPr>
          <p:spPr bwMode="auto">
            <a:xfrm>
              <a:off x="292" y="1375"/>
              <a:ext cx="1349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ระดับกลยุทธ์</a:t>
              </a:r>
            </a:p>
          </p:txBody>
        </p:sp>
        <p:sp>
          <p:nvSpPr>
            <p:cNvPr id="76811" name="Line 11"/>
            <p:cNvSpPr>
              <a:spLocks noChangeShapeType="1"/>
            </p:cNvSpPr>
            <p:nvPr/>
          </p:nvSpPr>
          <p:spPr bwMode="auto">
            <a:xfrm>
              <a:off x="1746" y="2837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 sz="1400"/>
            </a:p>
          </p:txBody>
        </p:sp>
        <p:sp>
          <p:nvSpPr>
            <p:cNvPr id="76812" name="Line 12"/>
            <p:cNvSpPr>
              <a:spLocks noChangeShapeType="1"/>
            </p:cNvSpPr>
            <p:nvPr/>
          </p:nvSpPr>
          <p:spPr bwMode="auto">
            <a:xfrm>
              <a:off x="1746" y="2200"/>
              <a:ext cx="59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 sz="1400"/>
            </a:p>
          </p:txBody>
        </p:sp>
        <p:sp>
          <p:nvSpPr>
            <p:cNvPr id="76813" name="Line 13"/>
            <p:cNvSpPr>
              <a:spLocks noChangeShapeType="1"/>
            </p:cNvSpPr>
            <p:nvPr/>
          </p:nvSpPr>
          <p:spPr bwMode="auto">
            <a:xfrm>
              <a:off x="1746" y="1624"/>
              <a:ext cx="9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 sz="1400"/>
            </a:p>
          </p:txBody>
        </p:sp>
        <p:sp>
          <p:nvSpPr>
            <p:cNvPr id="76814" name="Line 14"/>
            <p:cNvSpPr>
              <a:spLocks noChangeShapeType="1"/>
            </p:cNvSpPr>
            <p:nvPr/>
          </p:nvSpPr>
          <p:spPr bwMode="auto">
            <a:xfrm>
              <a:off x="4751" y="1480"/>
              <a:ext cx="0" cy="15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th-TH" sz="1400"/>
            </a:p>
          </p:txBody>
        </p:sp>
        <p:sp>
          <p:nvSpPr>
            <p:cNvPr id="76815" name="Text Box 15"/>
            <p:cNvSpPr txBox="1">
              <a:spLocks noChangeArrowheads="1"/>
            </p:cNvSpPr>
            <p:nvPr/>
          </p:nvSpPr>
          <p:spPr bwMode="auto">
            <a:xfrm>
              <a:off x="4362" y="966"/>
              <a:ext cx="810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อนาคต</a:t>
              </a:r>
            </a:p>
          </p:txBody>
        </p:sp>
        <p:sp>
          <p:nvSpPr>
            <p:cNvPr id="76816" name="Text Box 16"/>
            <p:cNvSpPr txBox="1">
              <a:spLocks noChangeArrowheads="1"/>
            </p:cNvSpPr>
            <p:nvPr/>
          </p:nvSpPr>
          <p:spPr bwMode="auto">
            <a:xfrm>
              <a:off x="4490" y="3093"/>
              <a:ext cx="550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อดีต</a:t>
              </a:r>
            </a:p>
          </p:txBody>
        </p:sp>
      </p:grpSp>
      <p:pic>
        <p:nvPicPr>
          <p:cNvPr id="22" name="Picture 21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EAA2E-ED16-43B7-91D4-ECF97E1DDE08}" type="slidenum">
              <a:rPr lang="en-US"/>
              <a:pPr/>
              <a:t>21</a:t>
            </a:fld>
            <a:endParaRPr lang="th-TH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/>
              <a:t>ระดับการบริหารในองค์กร</a:t>
            </a:r>
          </a:p>
        </p:txBody>
      </p:sp>
      <p:grpSp>
        <p:nvGrpSpPr>
          <p:cNvPr id="78865" name="Group 17"/>
          <p:cNvGrpSpPr>
            <a:grpSpLocks/>
          </p:cNvGrpSpPr>
          <p:nvPr/>
        </p:nvGrpSpPr>
        <p:grpSpPr bwMode="auto">
          <a:xfrm>
            <a:off x="250825" y="1533525"/>
            <a:ext cx="8586788" cy="4071938"/>
            <a:chOff x="158" y="966"/>
            <a:chExt cx="5409" cy="2565"/>
          </a:xfrm>
        </p:grpSpPr>
        <p:grpSp>
          <p:nvGrpSpPr>
            <p:cNvPr id="78852" name="Group 4"/>
            <p:cNvGrpSpPr>
              <a:grpSpLocks/>
            </p:cNvGrpSpPr>
            <p:nvPr/>
          </p:nvGrpSpPr>
          <p:grpSpPr bwMode="auto">
            <a:xfrm>
              <a:off x="1874" y="1336"/>
              <a:ext cx="2304" cy="1872"/>
              <a:chOff x="1536" y="1440"/>
              <a:chExt cx="2112" cy="1824"/>
            </a:xfrm>
          </p:grpSpPr>
          <p:sp>
            <p:nvSpPr>
              <p:cNvPr id="78853" name="AutoShape 5"/>
              <p:cNvSpPr>
                <a:spLocks noChangeArrowheads="1"/>
              </p:cNvSpPr>
              <p:nvPr/>
            </p:nvSpPr>
            <p:spPr bwMode="auto">
              <a:xfrm>
                <a:off x="1536" y="1440"/>
                <a:ext cx="2112" cy="1824"/>
              </a:xfrm>
              <a:prstGeom prst="triangle">
                <a:avLst>
                  <a:gd name="adj" fmla="val 50000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 sz="1400"/>
              </a:p>
            </p:txBody>
          </p:sp>
          <p:sp>
            <p:nvSpPr>
              <p:cNvPr id="78854" name="Line 6"/>
              <p:cNvSpPr>
                <a:spLocks noChangeShapeType="1"/>
              </p:cNvSpPr>
              <p:nvPr/>
            </p:nvSpPr>
            <p:spPr bwMode="auto">
              <a:xfrm>
                <a:off x="1896" y="2640"/>
                <a:ext cx="13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h-TH" sz="1400"/>
              </a:p>
            </p:txBody>
          </p:sp>
          <p:sp>
            <p:nvSpPr>
              <p:cNvPr id="78855" name="Line 7"/>
              <p:cNvSpPr>
                <a:spLocks noChangeShapeType="1"/>
              </p:cNvSpPr>
              <p:nvPr/>
            </p:nvSpPr>
            <p:spPr bwMode="auto">
              <a:xfrm>
                <a:off x="2208" y="2112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h-TH" sz="1400"/>
              </a:p>
            </p:txBody>
          </p:sp>
        </p:grpSp>
        <p:sp>
          <p:nvSpPr>
            <p:cNvPr id="78856" name="Text Box 8"/>
            <p:cNvSpPr txBox="1">
              <a:spLocks noChangeArrowheads="1"/>
            </p:cNvSpPr>
            <p:nvPr/>
          </p:nvSpPr>
          <p:spPr bwMode="auto">
            <a:xfrm>
              <a:off x="188" y="2623"/>
              <a:ext cx="1623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ระดับปฏิบัติการ</a:t>
              </a:r>
            </a:p>
          </p:txBody>
        </p:sp>
        <p:sp>
          <p:nvSpPr>
            <p:cNvPr id="78857" name="Text Box 9"/>
            <p:cNvSpPr txBox="1">
              <a:spLocks noChangeArrowheads="1"/>
            </p:cNvSpPr>
            <p:nvPr/>
          </p:nvSpPr>
          <p:spPr bwMode="auto">
            <a:xfrm>
              <a:off x="182" y="1999"/>
              <a:ext cx="1320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ระดับยุทธวิธี</a:t>
              </a:r>
            </a:p>
          </p:txBody>
        </p:sp>
        <p:sp>
          <p:nvSpPr>
            <p:cNvPr id="78858" name="Text Box 10"/>
            <p:cNvSpPr txBox="1">
              <a:spLocks noChangeArrowheads="1"/>
            </p:cNvSpPr>
            <p:nvPr/>
          </p:nvSpPr>
          <p:spPr bwMode="auto">
            <a:xfrm>
              <a:off x="158" y="1375"/>
              <a:ext cx="1349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ระดับกลยุทธ์</a:t>
              </a:r>
            </a:p>
          </p:txBody>
        </p:sp>
        <p:sp>
          <p:nvSpPr>
            <p:cNvPr id="78859" name="Line 11"/>
            <p:cNvSpPr>
              <a:spLocks noChangeShapeType="1"/>
            </p:cNvSpPr>
            <p:nvPr/>
          </p:nvSpPr>
          <p:spPr bwMode="auto">
            <a:xfrm>
              <a:off x="1612" y="2837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 sz="1400"/>
            </a:p>
          </p:txBody>
        </p:sp>
        <p:sp>
          <p:nvSpPr>
            <p:cNvPr id="78860" name="Line 12"/>
            <p:cNvSpPr>
              <a:spLocks noChangeShapeType="1"/>
            </p:cNvSpPr>
            <p:nvPr/>
          </p:nvSpPr>
          <p:spPr bwMode="auto">
            <a:xfrm>
              <a:off x="1612" y="2200"/>
              <a:ext cx="59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 sz="1400"/>
            </a:p>
          </p:txBody>
        </p:sp>
        <p:sp>
          <p:nvSpPr>
            <p:cNvPr id="78861" name="Line 13"/>
            <p:cNvSpPr>
              <a:spLocks noChangeShapeType="1"/>
            </p:cNvSpPr>
            <p:nvPr/>
          </p:nvSpPr>
          <p:spPr bwMode="auto">
            <a:xfrm>
              <a:off x="1612" y="1624"/>
              <a:ext cx="9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 sz="1400"/>
            </a:p>
          </p:txBody>
        </p:sp>
        <p:sp>
          <p:nvSpPr>
            <p:cNvPr id="78862" name="Line 14"/>
            <p:cNvSpPr>
              <a:spLocks noChangeShapeType="1"/>
            </p:cNvSpPr>
            <p:nvPr/>
          </p:nvSpPr>
          <p:spPr bwMode="auto">
            <a:xfrm>
              <a:off x="4751" y="1480"/>
              <a:ext cx="0" cy="15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th-TH" sz="1400"/>
            </a:p>
          </p:txBody>
        </p:sp>
        <p:sp>
          <p:nvSpPr>
            <p:cNvPr id="78863" name="Text Box 15"/>
            <p:cNvSpPr txBox="1">
              <a:spLocks noChangeArrowheads="1"/>
            </p:cNvSpPr>
            <p:nvPr/>
          </p:nvSpPr>
          <p:spPr bwMode="auto">
            <a:xfrm>
              <a:off x="4054" y="966"/>
              <a:ext cx="1513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ไม่ต้องละเอียด</a:t>
              </a:r>
            </a:p>
          </p:txBody>
        </p:sp>
        <p:sp>
          <p:nvSpPr>
            <p:cNvPr id="78864" name="Text Box 16"/>
            <p:cNvSpPr txBox="1">
              <a:spLocks noChangeArrowheads="1"/>
            </p:cNvSpPr>
            <p:nvPr/>
          </p:nvSpPr>
          <p:spPr bwMode="auto">
            <a:xfrm>
              <a:off x="4241" y="3093"/>
              <a:ext cx="1276" cy="4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2800" b="1">
                  <a:solidFill>
                    <a:schemeClr val="tx2"/>
                  </a:solidFill>
                  <a:latin typeface="DSN Newspaper" pitchFamily="2" charset="-34"/>
                  <a:cs typeface="DSN Newspaper" pitchFamily="2" charset="-34"/>
                </a:rPr>
                <a:t>ละเอียดมาก</a:t>
              </a:r>
            </a:p>
          </p:txBody>
        </p:sp>
      </p:grpSp>
      <p:pic>
        <p:nvPicPr>
          <p:cNvPr id="22" name="Picture 21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263B-20C1-4361-9CAC-00059196C2C6}" type="slidenum">
              <a:rPr lang="en-US"/>
              <a:pPr/>
              <a:t>22</a:t>
            </a:fld>
            <a:endParaRPr lang="th-TH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ประเภทของระบบสารสนเทศ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696200" cy="3786187"/>
          </a:xfrm>
        </p:spPr>
        <p:txBody>
          <a:bodyPr/>
          <a:lstStyle/>
          <a:p>
            <a:r>
              <a:rPr lang="th-TH" sz="3600"/>
              <a:t>ระบบประมวลผลรายการ </a:t>
            </a:r>
            <a:r>
              <a:rPr lang="th-TH" sz="2400"/>
              <a:t>(</a:t>
            </a:r>
            <a:r>
              <a:rPr lang="en-US" sz="2400"/>
              <a:t>Transaction Processing System : TPS)</a:t>
            </a:r>
          </a:p>
          <a:p>
            <a:endParaRPr lang="th-TH" sz="2400"/>
          </a:p>
          <a:p>
            <a:r>
              <a:rPr lang="th-TH" sz="3600"/>
              <a:t>ระบบสารสนเทศเพื่อการบริหาร </a:t>
            </a:r>
            <a:r>
              <a:rPr lang="th-TH" sz="2400"/>
              <a:t>(</a:t>
            </a:r>
            <a:r>
              <a:rPr lang="en-US" sz="2400"/>
              <a:t>Management</a:t>
            </a:r>
            <a:r>
              <a:rPr lang="th-TH" sz="2400"/>
              <a:t> </a:t>
            </a:r>
            <a:r>
              <a:rPr lang="en-US" sz="2400"/>
              <a:t>Information System : MIS)</a:t>
            </a:r>
          </a:p>
          <a:p>
            <a:endParaRPr lang="th-TH" sz="2400"/>
          </a:p>
          <a:p>
            <a:r>
              <a:rPr lang="th-TH" sz="3600"/>
              <a:t>ระบบสนับสนุนการตัดสินใจ </a:t>
            </a:r>
            <a:r>
              <a:rPr lang="th-TH" sz="2400"/>
              <a:t>(</a:t>
            </a:r>
            <a:r>
              <a:rPr lang="en-US" sz="2400"/>
              <a:t>Decision Support System : DSS)</a:t>
            </a:r>
            <a:endParaRPr lang="th-TH" sz="2400"/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42F93-A7CC-4F46-9651-9D90479D950D}" type="slidenum">
              <a:rPr lang="en-US"/>
              <a:pPr/>
              <a:t>23</a:t>
            </a:fld>
            <a:endParaRPr lang="th-TH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ประเภทของระบบสารสนเทศ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4000"/>
              <a:t>ระบบสารสนเทศเพื่อผู้บริหารระดับสูง </a:t>
            </a:r>
            <a:r>
              <a:rPr lang="th-TH" sz="2800"/>
              <a:t>(</a:t>
            </a:r>
            <a:r>
              <a:rPr lang="en-US" sz="2800"/>
              <a:t>Executive Support System : ESS)</a:t>
            </a:r>
          </a:p>
          <a:p>
            <a:endParaRPr lang="th-TH" sz="2800"/>
          </a:p>
          <a:p>
            <a:r>
              <a:rPr lang="th-TH" sz="4000"/>
              <a:t>ระบบผู้เชี่ยวชาญ </a:t>
            </a:r>
            <a:r>
              <a:rPr lang="th-TH" sz="2800"/>
              <a:t>(</a:t>
            </a:r>
            <a:r>
              <a:rPr lang="en-US" sz="2800"/>
              <a:t>Expert System)</a:t>
            </a:r>
            <a:endParaRPr lang="th-TH" sz="2800"/>
          </a:p>
          <a:p>
            <a:endParaRPr lang="th-TH"/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5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/>
      <p:bldP spid="10547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7DEBD-DDF6-49F3-BB9B-36F74F75F822}" type="slidenum">
              <a:rPr lang="en-US"/>
              <a:pPr/>
              <a:t>24</a:t>
            </a:fld>
            <a:endParaRPr lang="th-TH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การวิเคราะห์ระบบ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4000"/>
              <a:t>เป็นการศึกษาถึงปัญหาที่เกิดขึ้นในระบบงานปัจจุบัน</a:t>
            </a:r>
            <a:r>
              <a:rPr lang="en-US" sz="2800"/>
              <a:t>(Current System)</a:t>
            </a:r>
            <a:r>
              <a:rPr lang="th-TH" sz="4000"/>
              <a:t> เพื่อออกแบบระบบงานใหม่</a:t>
            </a:r>
            <a:r>
              <a:rPr lang="en-US" sz="2800"/>
              <a:t>(New System)</a:t>
            </a:r>
            <a:r>
              <a:rPr lang="th-TH" sz="4000"/>
              <a:t>เป้าหมายในการวิเคราะห์ระบบต้องการปรับปรุงระบบงานเดิมให้ดีขึ้น </a:t>
            </a:r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/>
      <p:bldP spid="10649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1DBBA-8A1F-42A1-B5A3-78D6ACE9ED61}" type="slidenum">
              <a:rPr lang="en-US"/>
              <a:pPr/>
              <a:t>25</a:t>
            </a:fld>
            <a:endParaRPr lang="th-TH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9113"/>
            <a:ext cx="8229600" cy="1143000"/>
          </a:xfrm>
        </p:spPr>
        <p:txBody>
          <a:bodyPr/>
          <a:lstStyle/>
          <a:p>
            <a:r>
              <a:rPr lang="th-TH"/>
              <a:t>นักวิเคราะห์ระบบ </a:t>
            </a:r>
            <a:r>
              <a:rPr lang="en-US"/>
              <a:t/>
            </a:r>
            <a:br>
              <a:rPr lang="en-US"/>
            </a:br>
            <a:r>
              <a:rPr lang="en-US" sz="2500"/>
              <a:t>(System Analyst : SA)</a:t>
            </a:r>
            <a:endParaRPr lang="th-TH" sz="250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530725"/>
          </a:xfrm>
        </p:spPr>
        <p:txBody>
          <a:bodyPr/>
          <a:lstStyle/>
          <a:p>
            <a:r>
              <a:rPr lang="th-TH" sz="3600" dirty="0"/>
              <a:t>ผู้ที่ทำหน้าที่ศึกษาปัญหาและความต้องการขององค์กรในการกำหนดบุคคล </a:t>
            </a:r>
            <a:r>
              <a:rPr lang="en-US" sz="2400" dirty="0"/>
              <a:t>(People)</a:t>
            </a:r>
            <a:r>
              <a:rPr lang="en-US" sz="3600" dirty="0"/>
              <a:t> </a:t>
            </a:r>
            <a:r>
              <a:rPr lang="th-TH" sz="3600" dirty="0"/>
              <a:t>ข้อมูล </a:t>
            </a:r>
            <a:r>
              <a:rPr lang="en-US" sz="2400" dirty="0"/>
              <a:t>(Data)</a:t>
            </a:r>
            <a:r>
              <a:rPr lang="en-US" sz="3600" dirty="0"/>
              <a:t> </a:t>
            </a:r>
            <a:r>
              <a:rPr lang="th-TH" sz="3600" dirty="0"/>
              <a:t>การประมวลผล </a:t>
            </a:r>
            <a:r>
              <a:rPr lang="en-US" sz="2400" dirty="0"/>
              <a:t>(Process)</a:t>
            </a:r>
            <a:r>
              <a:rPr lang="en-US" sz="3600" dirty="0"/>
              <a:t> </a:t>
            </a:r>
            <a:r>
              <a:rPr lang="th-TH" sz="3600" dirty="0"/>
              <a:t>การสื่อสาร </a:t>
            </a:r>
            <a:r>
              <a:rPr lang="en-US" sz="2400" dirty="0"/>
              <a:t>(Communication)</a:t>
            </a:r>
            <a:r>
              <a:rPr lang="en-US" sz="3600" dirty="0"/>
              <a:t> </a:t>
            </a:r>
            <a:r>
              <a:rPr lang="th-TH" sz="3600" dirty="0"/>
              <a:t>และเทคโนโลยีสารสนเทศ </a:t>
            </a:r>
            <a:r>
              <a:rPr lang="en-US" sz="2400" dirty="0"/>
              <a:t>(Information Technology)</a:t>
            </a:r>
            <a:r>
              <a:rPr lang="en-US" sz="3600" dirty="0"/>
              <a:t> </a:t>
            </a:r>
            <a:r>
              <a:rPr lang="th-TH" sz="3600" dirty="0"/>
              <a:t>ว่าจะจัดการปรับปรุงอย่างไร เพื่อให้สามารถพัฒนาระบบธุรกิจไปสู่ความสำเร็จได้ </a:t>
            </a:r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/>
      <p:bldP spid="10752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9688D-3908-4F60-B2A7-5C18F356D859}" type="slidenum">
              <a:rPr lang="en-US"/>
              <a:pPr/>
              <a:t>26</a:t>
            </a:fld>
            <a:endParaRPr lang="th-TH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3400" b="1"/>
              <a:t>นักวิเคราะห์ระบบ</a:t>
            </a:r>
            <a:r>
              <a:rPr lang="th-TH" sz="2100" b="1"/>
              <a:t> </a:t>
            </a:r>
            <a:r>
              <a:rPr lang="en-US" sz="2100" b="1"/>
              <a:t>(System Analysis : SA)</a:t>
            </a:r>
            <a:endParaRPr lang="th-TH" sz="2100" b="1"/>
          </a:p>
        </p:txBody>
      </p:sp>
      <p:grpSp>
        <p:nvGrpSpPr>
          <p:cNvPr id="79887" name="Group 15"/>
          <p:cNvGrpSpPr>
            <a:grpSpLocks/>
          </p:cNvGrpSpPr>
          <p:nvPr/>
        </p:nvGrpSpPr>
        <p:grpSpPr bwMode="auto">
          <a:xfrm>
            <a:off x="914400" y="1268413"/>
            <a:ext cx="7142163" cy="4421187"/>
            <a:chOff x="576" y="799"/>
            <a:chExt cx="4499" cy="2785"/>
          </a:xfrm>
        </p:grpSpPr>
        <p:pic>
          <p:nvPicPr>
            <p:cNvPr id="79876" name="Picture 4" descr="CPEP004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08" y="799"/>
              <a:ext cx="1008" cy="767"/>
            </a:xfrm>
            <a:prstGeom prst="rect">
              <a:avLst/>
            </a:prstGeom>
            <a:noFill/>
          </p:spPr>
        </p:pic>
        <p:pic>
          <p:nvPicPr>
            <p:cNvPr id="79877" name="Picture 5" descr="FRIDAY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6" y="2312"/>
              <a:ext cx="1035" cy="887"/>
            </a:xfrm>
            <a:prstGeom prst="rect">
              <a:avLst/>
            </a:prstGeom>
            <a:noFill/>
          </p:spPr>
        </p:pic>
        <p:pic>
          <p:nvPicPr>
            <p:cNvPr id="79878" name="Picture 6" descr="CPEP0134"/>
            <p:cNvPicPr>
              <a:picLocks noChangeAspect="1" noChangeArrowheads="1"/>
            </p:cNvPicPr>
            <p:nvPr/>
          </p:nvPicPr>
          <p:blipFill>
            <a:blip r:embed="rId4">
              <a:lum contrast="36000"/>
            </a:blip>
            <a:srcRect/>
            <a:stretch>
              <a:fillRect/>
            </a:stretch>
          </p:blipFill>
          <p:spPr bwMode="auto">
            <a:xfrm>
              <a:off x="4032" y="2359"/>
              <a:ext cx="912" cy="814"/>
            </a:xfrm>
            <a:prstGeom prst="rect">
              <a:avLst/>
            </a:prstGeom>
            <a:noFill/>
          </p:spPr>
        </p:pic>
        <p:pic>
          <p:nvPicPr>
            <p:cNvPr id="79879" name="Picture 7" descr="FAMILY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448" y="2287"/>
              <a:ext cx="523" cy="960"/>
            </a:xfrm>
            <a:prstGeom prst="rect">
              <a:avLst/>
            </a:prstGeom>
            <a:noFill/>
          </p:spPr>
        </p:pic>
        <p:sp>
          <p:nvSpPr>
            <p:cNvPr id="79880" name="Line 8"/>
            <p:cNvSpPr>
              <a:spLocks noChangeShapeType="1"/>
            </p:cNvSpPr>
            <p:nvPr/>
          </p:nvSpPr>
          <p:spPr bwMode="auto">
            <a:xfrm>
              <a:off x="2688" y="1903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79881" name="Line 9"/>
            <p:cNvSpPr>
              <a:spLocks noChangeShapeType="1"/>
            </p:cNvSpPr>
            <p:nvPr/>
          </p:nvSpPr>
          <p:spPr bwMode="auto">
            <a:xfrm>
              <a:off x="1776" y="2767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79882" name="Line 10"/>
            <p:cNvSpPr>
              <a:spLocks noChangeShapeType="1"/>
            </p:cNvSpPr>
            <p:nvPr/>
          </p:nvSpPr>
          <p:spPr bwMode="auto">
            <a:xfrm>
              <a:off x="3264" y="2767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79883" name="Text Box 11"/>
            <p:cNvSpPr txBox="1">
              <a:spLocks noChangeArrowheads="1"/>
            </p:cNvSpPr>
            <p:nvPr/>
          </p:nvSpPr>
          <p:spPr bwMode="auto">
            <a:xfrm>
              <a:off x="787" y="3291"/>
              <a:ext cx="54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solidFill>
                    <a:schemeClr val="tx2"/>
                  </a:solidFill>
                  <a:latin typeface="Comic Sans MS" pitchFamily="66" charset="0"/>
                  <a:cs typeface="Cordia New" pitchFamily="34" charset="-34"/>
                </a:rPr>
                <a:t>User</a:t>
              </a:r>
            </a:p>
          </p:txBody>
        </p:sp>
        <p:sp>
          <p:nvSpPr>
            <p:cNvPr id="79884" name="Text Box 12"/>
            <p:cNvSpPr txBox="1">
              <a:spLocks noChangeArrowheads="1"/>
            </p:cNvSpPr>
            <p:nvPr/>
          </p:nvSpPr>
          <p:spPr bwMode="auto">
            <a:xfrm>
              <a:off x="3866" y="3296"/>
              <a:ext cx="120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solidFill>
                    <a:schemeClr val="tx2"/>
                  </a:solidFill>
                  <a:latin typeface="Comic Sans MS" pitchFamily="66" charset="0"/>
                  <a:cs typeface="Cordia New" pitchFamily="34" charset="-34"/>
                </a:rPr>
                <a:t>Programmer</a:t>
              </a:r>
            </a:p>
          </p:txBody>
        </p:sp>
        <p:sp>
          <p:nvSpPr>
            <p:cNvPr id="79885" name="Text Box 13"/>
            <p:cNvSpPr txBox="1">
              <a:spLocks noChangeArrowheads="1"/>
            </p:cNvSpPr>
            <p:nvPr/>
          </p:nvSpPr>
          <p:spPr bwMode="auto">
            <a:xfrm>
              <a:off x="1937" y="3296"/>
              <a:ext cx="15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solidFill>
                    <a:schemeClr val="tx2"/>
                  </a:solidFill>
                  <a:latin typeface="Comic Sans MS" pitchFamily="66" charset="0"/>
                  <a:cs typeface="Cordia New" pitchFamily="34" charset="-34"/>
                </a:rPr>
                <a:t>System Analyst</a:t>
              </a:r>
            </a:p>
          </p:txBody>
        </p:sp>
        <p:sp>
          <p:nvSpPr>
            <p:cNvPr id="79886" name="Text Box 14"/>
            <p:cNvSpPr txBox="1">
              <a:spLocks noChangeArrowheads="1"/>
            </p:cNvSpPr>
            <p:nvPr/>
          </p:nvSpPr>
          <p:spPr bwMode="auto">
            <a:xfrm>
              <a:off x="2079" y="1616"/>
              <a:ext cx="12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solidFill>
                    <a:schemeClr val="tx2"/>
                  </a:solidFill>
                  <a:latin typeface="Comic Sans MS" pitchFamily="66" charset="0"/>
                  <a:cs typeface="Cordia New" pitchFamily="34" charset="-34"/>
                </a:rPr>
                <a:t>Management</a:t>
              </a:r>
            </a:p>
          </p:txBody>
        </p:sp>
      </p:grpSp>
      <p:pic>
        <p:nvPicPr>
          <p:cNvPr id="20" name="Picture 19" descr="pcbc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9B94-6283-4A78-B8B1-4DE75A09F361}" type="slidenum">
              <a:rPr lang="en-US"/>
              <a:pPr/>
              <a:t>27</a:t>
            </a:fld>
            <a:endParaRPr lang="th-TH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ลักษณะของนักวิเคราะห์ระบบ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696200" cy="3657600"/>
          </a:xfrm>
        </p:spPr>
        <p:txBody>
          <a:bodyPr/>
          <a:lstStyle/>
          <a:p>
            <a:r>
              <a:rPr lang="en-US" sz="2400"/>
              <a:t>Information Analysts</a:t>
            </a:r>
            <a:endParaRPr lang="th-TH" sz="2400"/>
          </a:p>
          <a:p>
            <a:pPr lvl="1"/>
            <a:r>
              <a:rPr lang="th-TH" sz="3200"/>
              <a:t>วิเคราะห์ระบบเท่านั้น</a:t>
            </a:r>
            <a:br>
              <a:rPr lang="th-TH" sz="3200"/>
            </a:br>
            <a:endParaRPr lang="en-US" sz="3200"/>
          </a:p>
          <a:p>
            <a:r>
              <a:rPr lang="en-US" sz="2400"/>
              <a:t>System Designers / Applications Developers</a:t>
            </a:r>
            <a:endParaRPr lang="th-TH" sz="2400"/>
          </a:p>
          <a:p>
            <a:pPr lvl="1"/>
            <a:r>
              <a:rPr lang="th-TH" sz="3200"/>
              <a:t>วิเคราะห์และออกแบบระบบ</a:t>
            </a:r>
            <a:br>
              <a:rPr lang="th-TH" sz="3200"/>
            </a:br>
            <a:endParaRPr lang="en-US" sz="3200"/>
          </a:p>
          <a:p>
            <a:r>
              <a:rPr lang="en-US" sz="2400"/>
              <a:t>Programmer Analysts</a:t>
            </a:r>
            <a:endParaRPr lang="th-TH" sz="2400"/>
          </a:p>
          <a:p>
            <a:pPr lvl="1"/>
            <a:r>
              <a:rPr lang="th-TH" sz="3200"/>
              <a:t>วิเคราะห์ ออกแบบระบบ และเขียนโปรแกรม</a:t>
            </a:r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/>
      <p:bldP spid="10957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0A3A-101C-4A5B-9CAF-23E1A45E338E}" type="slidenum">
              <a:rPr lang="en-US"/>
              <a:pPr/>
              <a:t>28</a:t>
            </a:fld>
            <a:endParaRPr lang="th-TH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คุณสมบัติของนักวิเคราะห์ระบบ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4000"/>
              <a:t>มีความรู้เกี่ยวกับระบบงานธุรกิจ</a:t>
            </a:r>
          </a:p>
          <a:p>
            <a:r>
              <a:rPr lang="th-TH" sz="4000"/>
              <a:t>มีความเป็นผู้นำ</a:t>
            </a:r>
          </a:p>
          <a:p>
            <a:r>
              <a:rPr lang="th-TH" sz="4000"/>
              <a:t>มีมนุษยสัมพันธ์ที่ดี</a:t>
            </a:r>
          </a:p>
          <a:p>
            <a:r>
              <a:rPr lang="th-TH" sz="4000"/>
              <a:t>มีความสามารถในการแก้ปัญหา</a:t>
            </a:r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  <p:bldP spid="11059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CCEDC-BD2B-4518-A40A-FCB8583E8646}" type="slidenum">
              <a:rPr lang="en-US"/>
              <a:pPr/>
              <a:t>29</a:t>
            </a:fld>
            <a:endParaRPr lang="th-TH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คุณสมบัติของนักวิเคราะห์ระบบ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3600"/>
              <a:t>มีความสามารถในการวิเคราะห์ต้นทุนและผลตอบแทน</a:t>
            </a:r>
          </a:p>
          <a:p>
            <a:r>
              <a:rPr lang="th-TH" sz="3600"/>
              <a:t>ควรมีความรู้การเขียนโปรแกรม</a:t>
            </a:r>
          </a:p>
          <a:p>
            <a:r>
              <a:rPr lang="th-TH" sz="3600"/>
              <a:t>ต้องติดตามเทคโนโลยีอย่างสม่ำเสมอ</a:t>
            </a:r>
          </a:p>
          <a:p>
            <a:r>
              <a:rPr lang="th-TH" sz="3600"/>
              <a:t>ประสบการณ์ในการทำงานด้านวิเคราะห์ระบบ</a:t>
            </a:r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/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17F70A1-CF20-4FBE-8828-430873E713A3}" type="slidenum">
              <a:rPr lang="en-US"/>
              <a:pPr/>
              <a:t>3</a:t>
            </a:fld>
            <a:endParaRPr lang="th-TH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"/>
            <a:ext cx="7772400" cy="785794"/>
          </a:xfrm>
        </p:spPr>
        <p:txBody>
          <a:bodyPr/>
          <a:lstStyle/>
          <a:p>
            <a:pPr algn="l"/>
            <a:r>
              <a:rPr lang="th-TH" dirty="0" smtClean="0"/>
              <a:t>เป้าหมายของวิชานี้</a:t>
            </a:r>
            <a:endParaRPr lang="th-TH" dirty="0"/>
          </a:p>
        </p:txBody>
      </p:sp>
      <p:pic>
        <p:nvPicPr>
          <p:cNvPr id="8" name="Picture 7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42910" y="1714488"/>
            <a:ext cx="7772400" cy="214311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พัฒนา</a:t>
            </a:r>
            <a:r>
              <a:rPr kumimoji="0" lang="th-TH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โปรแกรม ระบบปฏิบัติการ</a:t>
            </a:r>
            <a:r>
              <a:rPr kumimoji="0" lang="th-TH" sz="44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Windows  </a:t>
            </a:r>
            <a:r>
              <a:rPr kumimoji="0" lang="th-TH" sz="44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ด้วยโปรแกรม </a:t>
            </a:r>
            <a:r>
              <a:rPr lang="en-US" sz="4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Microsoft Visual Studio (VB) </a:t>
            </a:r>
            <a:r>
              <a:rPr kumimoji="0" lang="th-TH" sz="44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ให้</a:t>
            </a:r>
            <a:r>
              <a:rPr kumimoji="0" lang="th-TH" sz="44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สามารถใช้งานได้จริง</a:t>
            </a:r>
            <a:endParaRPr kumimoji="0" lang="th-TH" sz="4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D1F4-77F6-4A5A-A451-B3464D2B75FB}" type="slidenum">
              <a:rPr lang="en-US"/>
              <a:pPr/>
              <a:t>30</a:t>
            </a:fld>
            <a:endParaRPr lang="th-TH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/>
              <a:t>วงจรการพัฒนาระบบ </a:t>
            </a:r>
            <a:r>
              <a:rPr lang="en-US" b="1"/>
              <a:t/>
            </a:r>
            <a:br>
              <a:rPr lang="en-US" b="1"/>
            </a:br>
            <a:r>
              <a:rPr lang="en-US" sz="1900" b="1"/>
              <a:t>(System Development Life Cycle : SDLC)</a:t>
            </a:r>
            <a:endParaRPr lang="th-TH" sz="1900" b="1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4000"/>
              <a:t>กำหนดปัญหา </a:t>
            </a:r>
            <a:r>
              <a:rPr lang="en-US" sz="2800"/>
              <a:t>(Problem Definition)</a:t>
            </a:r>
            <a:endParaRPr lang="th-TH" sz="2800"/>
          </a:p>
          <a:p>
            <a:r>
              <a:rPr lang="th-TH" sz="4000"/>
              <a:t>วิเคราะห์ </a:t>
            </a:r>
            <a:r>
              <a:rPr lang="en-US" sz="2800"/>
              <a:t>(Analysis)</a:t>
            </a:r>
            <a:endParaRPr lang="th-TH" sz="2800"/>
          </a:p>
          <a:p>
            <a:r>
              <a:rPr lang="th-TH" sz="4000"/>
              <a:t>ออกแบบ </a:t>
            </a:r>
            <a:r>
              <a:rPr lang="en-US" sz="2800"/>
              <a:t>(Design)</a:t>
            </a:r>
            <a:endParaRPr lang="th-TH" sz="2800"/>
          </a:p>
          <a:p>
            <a:r>
              <a:rPr lang="th-TH" sz="4000"/>
              <a:t>พัฒนา </a:t>
            </a:r>
            <a:r>
              <a:rPr lang="en-US" sz="2800"/>
              <a:t>(Development)</a:t>
            </a:r>
            <a:endParaRPr lang="th-TH" sz="2800"/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/>
      <p:bldP spid="11264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2FAB-BD0D-435E-9978-7924EDDAC84A}" type="slidenum">
              <a:rPr lang="en-US"/>
              <a:pPr/>
              <a:t>31</a:t>
            </a:fld>
            <a:endParaRPr lang="th-TH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/>
              <a:t>วงจรการพัฒนาระบบ </a:t>
            </a:r>
            <a:r>
              <a:rPr lang="en-US" b="1"/>
              <a:t/>
            </a:r>
            <a:br>
              <a:rPr lang="en-US" b="1"/>
            </a:br>
            <a:r>
              <a:rPr lang="en-US" sz="1900" b="1"/>
              <a:t>(System Development Life Cycle : SDLC)</a:t>
            </a:r>
            <a:endParaRPr lang="th-TH" sz="1900" b="1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4400"/>
              <a:t>ทดสอบ </a:t>
            </a:r>
            <a:r>
              <a:rPr lang="en-US"/>
              <a:t>(Testing)</a:t>
            </a:r>
            <a:endParaRPr lang="th-TH"/>
          </a:p>
          <a:p>
            <a:r>
              <a:rPr lang="th-TH" sz="4400"/>
              <a:t>ติดตั้ง </a:t>
            </a:r>
            <a:r>
              <a:rPr lang="en-US"/>
              <a:t>(Implementation)</a:t>
            </a:r>
            <a:endParaRPr lang="th-TH"/>
          </a:p>
          <a:p>
            <a:r>
              <a:rPr lang="th-TH" sz="4400"/>
              <a:t>บำรุงรักษา </a:t>
            </a:r>
            <a:r>
              <a:rPr lang="en-US"/>
              <a:t>(Maintenance)</a:t>
            </a:r>
            <a:endParaRPr lang="th-TH"/>
          </a:p>
          <a:p>
            <a:endParaRPr lang="th-TH"/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3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/>
      <p:bldP spid="11366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วงจรการพัฒนาระบบ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3600"/>
              <a:t>กำหนดปัญหา</a:t>
            </a:r>
          </a:p>
          <a:p>
            <a:pPr lvl="1"/>
            <a:r>
              <a:rPr lang="th-TH" sz="3200"/>
              <a:t>รับรู้สภาพปัญหาที่เกิดขึ้นจากการดำเนินการ</a:t>
            </a:r>
          </a:p>
          <a:p>
            <a:pPr lvl="1"/>
            <a:r>
              <a:rPr lang="th-TH" sz="3200"/>
              <a:t>สรุปหาสาเหตุของปัญหา</a:t>
            </a:r>
          </a:p>
          <a:p>
            <a:pPr lvl="1"/>
            <a:r>
              <a:rPr lang="th-TH" sz="3200"/>
              <a:t>ศึกษาความเป็นไปได้ในแง่มุมต่างๆ</a:t>
            </a:r>
          </a:p>
          <a:p>
            <a:pPr lvl="1"/>
            <a:r>
              <a:rPr lang="th-TH" sz="3200"/>
              <a:t>รวบรวมความต้องการจากผู้ที่เกี่ยวข้องต่างๆ</a:t>
            </a:r>
          </a:p>
          <a:p>
            <a:pPr lvl="1"/>
            <a:r>
              <a:rPr lang="th-TH" sz="3200"/>
              <a:t>สรุปข้อกำหนดต่างๆ ให้ชัดเจน ถูกต้อง</a:t>
            </a:r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  <p:bldP spid="114691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D348-8FF2-4E59-BFB6-C424997EEB82}" type="slidenum">
              <a:rPr lang="en-US"/>
              <a:pPr/>
              <a:t>33</a:t>
            </a:fld>
            <a:endParaRPr lang="th-TH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/>
              <a:t>วงจรการพัฒนาระบบ</a:t>
            </a:r>
            <a:r>
              <a:rPr lang="en-US"/>
              <a:t> </a:t>
            </a:r>
            <a:endParaRPr lang="th-TH"/>
          </a:p>
        </p:txBody>
      </p:sp>
      <p:grpSp>
        <p:nvGrpSpPr>
          <p:cNvPr id="85008" name="Group 16"/>
          <p:cNvGrpSpPr>
            <a:grpSpLocks/>
          </p:cNvGrpSpPr>
          <p:nvPr/>
        </p:nvGrpSpPr>
        <p:grpSpPr bwMode="auto">
          <a:xfrm>
            <a:off x="996950" y="1625600"/>
            <a:ext cx="7477125" cy="4608513"/>
            <a:chOff x="628" y="1024"/>
            <a:chExt cx="4710" cy="2903"/>
          </a:xfrm>
        </p:grpSpPr>
        <p:sp>
          <p:nvSpPr>
            <p:cNvPr id="84996" name="AutoShape 4"/>
            <p:cNvSpPr>
              <a:spLocks noChangeArrowheads="1"/>
            </p:cNvSpPr>
            <p:nvPr/>
          </p:nvSpPr>
          <p:spPr bwMode="auto">
            <a:xfrm>
              <a:off x="2400" y="1440"/>
              <a:ext cx="1152" cy="624"/>
            </a:xfrm>
            <a:custGeom>
              <a:avLst/>
              <a:gdLst>
                <a:gd name="G0" fmla="+- 0 0 0"/>
                <a:gd name="G1" fmla="+- -11796480 0 0"/>
                <a:gd name="G2" fmla="+- 0 0 -11796480"/>
                <a:gd name="G3" fmla="+- 10800 0 0"/>
                <a:gd name="G4" fmla="+- 0 0 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5400 0 0"/>
                <a:gd name="G9" fmla="+- 0 0 -11796480"/>
                <a:gd name="G10" fmla="+- 5400 0 2700"/>
                <a:gd name="G11" fmla="cos G10 0"/>
                <a:gd name="G12" fmla="sin G10 0"/>
                <a:gd name="G13" fmla="cos 13500 0"/>
                <a:gd name="G14" fmla="sin 13500 0"/>
                <a:gd name="G15" fmla="+- G11 10800 0"/>
                <a:gd name="G16" fmla="+- G12 10800 0"/>
                <a:gd name="G17" fmla="+- G13 10800 0"/>
                <a:gd name="G18" fmla="+- G14 10800 0"/>
                <a:gd name="G19" fmla="*/ 5400 1 2"/>
                <a:gd name="G20" fmla="+- G19 5400 0"/>
                <a:gd name="G21" fmla="cos G20 0"/>
                <a:gd name="G22" fmla="sin G20 0"/>
                <a:gd name="G23" fmla="+- G21 10800 0"/>
                <a:gd name="G24" fmla="+- G12 G23 G22"/>
                <a:gd name="G25" fmla="+- G22 G23 G11"/>
                <a:gd name="G26" fmla="cos 10800 0"/>
                <a:gd name="G27" fmla="sin 10800 0"/>
                <a:gd name="G28" fmla="cos 5400 0"/>
                <a:gd name="G29" fmla="sin 5400 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11796480"/>
                <a:gd name="G36" fmla="sin G34 -11796480"/>
                <a:gd name="G37" fmla="+/ -11796480 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5400 G39"/>
                <a:gd name="G43" fmla="sin 54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0799 w 21600"/>
                <a:gd name="T5" fmla="*/ 0 h 21600"/>
                <a:gd name="T6" fmla="*/ 2700 w 21600"/>
                <a:gd name="T7" fmla="*/ 10800 h 21600"/>
                <a:gd name="T8" fmla="*/ 10799 w 21600"/>
                <a:gd name="T9" fmla="*/ 5400 h 21600"/>
                <a:gd name="T10" fmla="*/ 24300 w 21600"/>
                <a:gd name="T11" fmla="*/ 10800 h 21600"/>
                <a:gd name="T12" fmla="*/ 18900 w 21600"/>
                <a:gd name="T13" fmla="*/ 16200 h 21600"/>
                <a:gd name="T14" fmla="*/ 13500 w 21600"/>
                <a:gd name="T15" fmla="*/ 10800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84997" name="AutoShape 5"/>
            <p:cNvSpPr>
              <a:spLocks noChangeArrowheads="1"/>
            </p:cNvSpPr>
            <p:nvPr/>
          </p:nvSpPr>
          <p:spPr bwMode="auto">
            <a:xfrm rot="-10800000">
              <a:off x="2352" y="2832"/>
              <a:ext cx="1152" cy="624"/>
            </a:xfrm>
            <a:custGeom>
              <a:avLst/>
              <a:gdLst>
                <a:gd name="G0" fmla="+- 0 0 0"/>
                <a:gd name="G1" fmla="+- -11796480 0 0"/>
                <a:gd name="G2" fmla="+- 0 0 -11796480"/>
                <a:gd name="G3" fmla="+- 10800 0 0"/>
                <a:gd name="G4" fmla="+- 0 0 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5400 0 0"/>
                <a:gd name="G9" fmla="+- 0 0 -11796480"/>
                <a:gd name="G10" fmla="+- 5400 0 2700"/>
                <a:gd name="G11" fmla="cos G10 0"/>
                <a:gd name="G12" fmla="sin G10 0"/>
                <a:gd name="G13" fmla="cos 13500 0"/>
                <a:gd name="G14" fmla="sin 13500 0"/>
                <a:gd name="G15" fmla="+- G11 10800 0"/>
                <a:gd name="G16" fmla="+- G12 10800 0"/>
                <a:gd name="G17" fmla="+- G13 10800 0"/>
                <a:gd name="G18" fmla="+- G14 10800 0"/>
                <a:gd name="G19" fmla="*/ 5400 1 2"/>
                <a:gd name="G20" fmla="+- G19 5400 0"/>
                <a:gd name="G21" fmla="cos G20 0"/>
                <a:gd name="G22" fmla="sin G20 0"/>
                <a:gd name="G23" fmla="+- G21 10800 0"/>
                <a:gd name="G24" fmla="+- G12 G23 G22"/>
                <a:gd name="G25" fmla="+- G22 G23 G11"/>
                <a:gd name="G26" fmla="cos 10800 0"/>
                <a:gd name="G27" fmla="sin 10800 0"/>
                <a:gd name="G28" fmla="cos 5400 0"/>
                <a:gd name="G29" fmla="sin 5400 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11796480"/>
                <a:gd name="G36" fmla="sin G34 -11796480"/>
                <a:gd name="G37" fmla="+/ -11796480 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5400 G39"/>
                <a:gd name="G43" fmla="sin 54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0799 w 21600"/>
                <a:gd name="T5" fmla="*/ 0 h 21600"/>
                <a:gd name="T6" fmla="*/ 2700 w 21600"/>
                <a:gd name="T7" fmla="*/ 10800 h 21600"/>
                <a:gd name="T8" fmla="*/ 10799 w 21600"/>
                <a:gd name="T9" fmla="*/ 5400 h 21600"/>
                <a:gd name="T10" fmla="*/ 24300 w 21600"/>
                <a:gd name="T11" fmla="*/ 10800 h 21600"/>
                <a:gd name="T12" fmla="*/ 18900 w 21600"/>
                <a:gd name="T13" fmla="*/ 16200 h 21600"/>
                <a:gd name="T14" fmla="*/ 13500 w 21600"/>
                <a:gd name="T15" fmla="*/ 10800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84998" name="AutoShape 6"/>
            <p:cNvSpPr>
              <a:spLocks noChangeArrowheads="1"/>
            </p:cNvSpPr>
            <p:nvPr/>
          </p:nvSpPr>
          <p:spPr bwMode="auto">
            <a:xfrm rot="-26694976">
              <a:off x="1656" y="2136"/>
              <a:ext cx="1152" cy="624"/>
            </a:xfrm>
            <a:custGeom>
              <a:avLst/>
              <a:gdLst>
                <a:gd name="G0" fmla="+- 0 0 0"/>
                <a:gd name="G1" fmla="+- -11796480 0 0"/>
                <a:gd name="G2" fmla="+- 0 0 -11796480"/>
                <a:gd name="G3" fmla="+- 10800 0 0"/>
                <a:gd name="G4" fmla="+- 0 0 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5400 0 0"/>
                <a:gd name="G9" fmla="+- 0 0 -11796480"/>
                <a:gd name="G10" fmla="+- 5400 0 2700"/>
                <a:gd name="G11" fmla="cos G10 0"/>
                <a:gd name="G12" fmla="sin G10 0"/>
                <a:gd name="G13" fmla="cos 13500 0"/>
                <a:gd name="G14" fmla="sin 13500 0"/>
                <a:gd name="G15" fmla="+- G11 10800 0"/>
                <a:gd name="G16" fmla="+- G12 10800 0"/>
                <a:gd name="G17" fmla="+- G13 10800 0"/>
                <a:gd name="G18" fmla="+- G14 10800 0"/>
                <a:gd name="G19" fmla="*/ 5400 1 2"/>
                <a:gd name="G20" fmla="+- G19 5400 0"/>
                <a:gd name="G21" fmla="cos G20 0"/>
                <a:gd name="G22" fmla="sin G20 0"/>
                <a:gd name="G23" fmla="+- G21 10800 0"/>
                <a:gd name="G24" fmla="+- G12 G23 G22"/>
                <a:gd name="G25" fmla="+- G22 G23 G11"/>
                <a:gd name="G26" fmla="cos 10800 0"/>
                <a:gd name="G27" fmla="sin 10800 0"/>
                <a:gd name="G28" fmla="cos 5400 0"/>
                <a:gd name="G29" fmla="sin 5400 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11796480"/>
                <a:gd name="G36" fmla="sin G34 -11796480"/>
                <a:gd name="G37" fmla="+/ -11796480 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5400 G39"/>
                <a:gd name="G43" fmla="sin 54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0799 w 21600"/>
                <a:gd name="T5" fmla="*/ 0 h 21600"/>
                <a:gd name="T6" fmla="*/ 2700 w 21600"/>
                <a:gd name="T7" fmla="*/ 10800 h 21600"/>
                <a:gd name="T8" fmla="*/ 10799 w 21600"/>
                <a:gd name="T9" fmla="*/ 5400 h 21600"/>
                <a:gd name="T10" fmla="*/ 24300 w 21600"/>
                <a:gd name="T11" fmla="*/ 10800 h 21600"/>
                <a:gd name="T12" fmla="*/ 18900 w 21600"/>
                <a:gd name="T13" fmla="*/ 16200 h 21600"/>
                <a:gd name="T14" fmla="*/ 13500 w 21600"/>
                <a:gd name="T15" fmla="*/ 10800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84999" name="AutoShape 7"/>
            <p:cNvSpPr>
              <a:spLocks noChangeArrowheads="1"/>
            </p:cNvSpPr>
            <p:nvPr/>
          </p:nvSpPr>
          <p:spPr bwMode="auto">
            <a:xfrm rot="5371902">
              <a:off x="3048" y="2136"/>
              <a:ext cx="1152" cy="624"/>
            </a:xfrm>
            <a:custGeom>
              <a:avLst/>
              <a:gdLst>
                <a:gd name="G0" fmla="+- 0 0 0"/>
                <a:gd name="G1" fmla="+- -11796480 0 0"/>
                <a:gd name="G2" fmla="+- 0 0 -11796480"/>
                <a:gd name="G3" fmla="+- 10800 0 0"/>
                <a:gd name="G4" fmla="+- 0 0 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5400 0 0"/>
                <a:gd name="G9" fmla="+- 0 0 -11796480"/>
                <a:gd name="G10" fmla="+- 5400 0 2700"/>
                <a:gd name="G11" fmla="cos G10 0"/>
                <a:gd name="G12" fmla="sin G10 0"/>
                <a:gd name="G13" fmla="cos 13500 0"/>
                <a:gd name="G14" fmla="sin 13500 0"/>
                <a:gd name="G15" fmla="+- G11 10800 0"/>
                <a:gd name="G16" fmla="+- G12 10800 0"/>
                <a:gd name="G17" fmla="+- G13 10800 0"/>
                <a:gd name="G18" fmla="+- G14 10800 0"/>
                <a:gd name="G19" fmla="*/ 5400 1 2"/>
                <a:gd name="G20" fmla="+- G19 5400 0"/>
                <a:gd name="G21" fmla="cos G20 0"/>
                <a:gd name="G22" fmla="sin G20 0"/>
                <a:gd name="G23" fmla="+- G21 10800 0"/>
                <a:gd name="G24" fmla="+- G12 G23 G22"/>
                <a:gd name="G25" fmla="+- G22 G23 G11"/>
                <a:gd name="G26" fmla="cos 10800 0"/>
                <a:gd name="G27" fmla="sin 10800 0"/>
                <a:gd name="G28" fmla="cos 5400 0"/>
                <a:gd name="G29" fmla="sin 5400 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11796480"/>
                <a:gd name="G36" fmla="sin G34 -11796480"/>
                <a:gd name="G37" fmla="+/ -11796480 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5400 G39"/>
                <a:gd name="G43" fmla="sin 54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0799 w 21600"/>
                <a:gd name="T5" fmla="*/ 0 h 21600"/>
                <a:gd name="T6" fmla="*/ 2700 w 21600"/>
                <a:gd name="T7" fmla="*/ 10800 h 21600"/>
                <a:gd name="T8" fmla="*/ 10799 w 21600"/>
                <a:gd name="T9" fmla="*/ 5400 h 21600"/>
                <a:gd name="T10" fmla="*/ 24300 w 21600"/>
                <a:gd name="T11" fmla="*/ 10800 h 21600"/>
                <a:gd name="T12" fmla="*/ 18900 w 21600"/>
                <a:gd name="T13" fmla="*/ 16200 h 21600"/>
                <a:gd name="T14" fmla="*/ 13500 w 21600"/>
                <a:gd name="T15" fmla="*/ 10800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85000" name="Text Box 8"/>
            <p:cNvSpPr txBox="1">
              <a:spLocks noChangeArrowheads="1"/>
            </p:cNvSpPr>
            <p:nvPr/>
          </p:nvSpPr>
          <p:spPr bwMode="auto">
            <a:xfrm>
              <a:off x="2472" y="2198"/>
              <a:ext cx="94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0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  <a:cs typeface="DSN Newspaper" pitchFamily="2" charset="-34"/>
                </a:rPr>
                <a:t>SDLC</a:t>
              </a:r>
            </a:p>
          </p:txBody>
        </p:sp>
        <p:sp>
          <p:nvSpPr>
            <p:cNvPr id="85001" name="Text Box 9"/>
            <p:cNvSpPr txBox="1">
              <a:spLocks noChangeArrowheads="1"/>
            </p:cNvSpPr>
            <p:nvPr/>
          </p:nvSpPr>
          <p:spPr bwMode="auto">
            <a:xfrm>
              <a:off x="2277" y="1024"/>
              <a:ext cx="140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1. </a:t>
              </a: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กำหนดปัญหา</a:t>
              </a:r>
            </a:p>
          </p:txBody>
        </p:sp>
        <p:sp>
          <p:nvSpPr>
            <p:cNvPr id="85002" name="Text Box 10"/>
            <p:cNvSpPr txBox="1">
              <a:spLocks noChangeArrowheads="1"/>
            </p:cNvSpPr>
            <p:nvPr/>
          </p:nvSpPr>
          <p:spPr bwMode="auto">
            <a:xfrm>
              <a:off x="4315" y="1699"/>
              <a:ext cx="971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2</a:t>
              </a:r>
              <a:r>
                <a:rPr lang="en-US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. </a:t>
              </a: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วิเคราะห์</a:t>
              </a:r>
            </a:p>
          </p:txBody>
        </p:sp>
        <p:sp>
          <p:nvSpPr>
            <p:cNvPr id="85003" name="Text Box 11"/>
            <p:cNvSpPr txBox="1">
              <a:spLocks noChangeArrowheads="1"/>
            </p:cNvSpPr>
            <p:nvPr/>
          </p:nvSpPr>
          <p:spPr bwMode="auto">
            <a:xfrm>
              <a:off x="4282" y="2467"/>
              <a:ext cx="10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3</a:t>
              </a:r>
              <a:r>
                <a:rPr lang="en-US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. </a:t>
              </a: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ออกแบบ</a:t>
              </a:r>
            </a:p>
          </p:txBody>
        </p:sp>
        <p:sp>
          <p:nvSpPr>
            <p:cNvPr id="85004" name="Text Box 12"/>
            <p:cNvSpPr txBox="1">
              <a:spLocks noChangeArrowheads="1"/>
            </p:cNvSpPr>
            <p:nvPr/>
          </p:nvSpPr>
          <p:spPr bwMode="auto">
            <a:xfrm>
              <a:off x="4124" y="2851"/>
              <a:ext cx="89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4</a:t>
              </a:r>
              <a:r>
                <a:rPr lang="en-US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. </a:t>
              </a: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พัฒนา</a:t>
              </a:r>
            </a:p>
          </p:txBody>
        </p:sp>
        <p:sp>
          <p:nvSpPr>
            <p:cNvPr id="85005" name="Text Box 13"/>
            <p:cNvSpPr txBox="1">
              <a:spLocks noChangeArrowheads="1"/>
            </p:cNvSpPr>
            <p:nvPr/>
          </p:nvSpPr>
          <p:spPr bwMode="auto">
            <a:xfrm>
              <a:off x="2385" y="3523"/>
              <a:ext cx="103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5</a:t>
              </a:r>
              <a:r>
                <a:rPr lang="en-US" sz="36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. </a:t>
              </a:r>
              <a:r>
                <a:rPr lang="th-TH" sz="36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ทดสอบ</a:t>
              </a:r>
            </a:p>
          </p:txBody>
        </p:sp>
        <p:sp>
          <p:nvSpPr>
            <p:cNvPr id="85006" name="Text Box 14"/>
            <p:cNvSpPr txBox="1">
              <a:spLocks noChangeArrowheads="1"/>
            </p:cNvSpPr>
            <p:nvPr/>
          </p:nvSpPr>
          <p:spPr bwMode="auto">
            <a:xfrm>
              <a:off x="628" y="1863"/>
              <a:ext cx="1151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7</a:t>
              </a:r>
              <a:r>
                <a:rPr lang="en-US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. </a:t>
              </a: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บำรุงรักษา</a:t>
              </a:r>
            </a:p>
          </p:txBody>
        </p:sp>
        <p:sp>
          <p:nvSpPr>
            <p:cNvPr id="85007" name="Text Box 15"/>
            <p:cNvSpPr txBox="1">
              <a:spLocks noChangeArrowheads="1"/>
            </p:cNvSpPr>
            <p:nvPr/>
          </p:nvSpPr>
          <p:spPr bwMode="auto">
            <a:xfrm>
              <a:off x="851" y="2611"/>
              <a:ext cx="84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6</a:t>
              </a:r>
              <a:r>
                <a:rPr lang="en-US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. </a:t>
              </a:r>
              <a:r>
                <a:rPr lang="th-TH" sz="36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DSN Newspaper" pitchFamily="2" charset="-34"/>
                  <a:cs typeface="DSN Newspaper" pitchFamily="2" charset="-34"/>
                </a:rPr>
                <a:t>ติดตั้ง</a:t>
              </a:r>
            </a:p>
          </p:txBody>
        </p:sp>
      </p:grpSp>
      <p:pic>
        <p:nvPicPr>
          <p:cNvPr id="21" name="Picture 20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0E75-B28A-42AF-A5A6-02C28FB613F6}" type="slidenum">
              <a:rPr lang="en-US"/>
              <a:pPr/>
              <a:t>34</a:t>
            </a:fld>
            <a:endParaRPr lang="th-TH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/>
              <a:t>กำหนดปัญหา</a:t>
            </a:r>
          </a:p>
        </p:txBody>
      </p:sp>
      <p:grpSp>
        <p:nvGrpSpPr>
          <p:cNvPr id="80912" name="Group 16"/>
          <p:cNvGrpSpPr>
            <a:grpSpLocks/>
          </p:cNvGrpSpPr>
          <p:nvPr/>
        </p:nvGrpSpPr>
        <p:grpSpPr bwMode="auto">
          <a:xfrm>
            <a:off x="395288" y="1700213"/>
            <a:ext cx="8058150" cy="4065587"/>
            <a:chOff x="419" y="1516"/>
            <a:chExt cx="5076" cy="2561"/>
          </a:xfrm>
        </p:grpSpPr>
        <p:sp>
          <p:nvSpPr>
            <p:cNvPr id="80900" name="Text Box 4"/>
            <p:cNvSpPr txBox="1">
              <a:spLocks noChangeArrowheads="1"/>
            </p:cNvSpPr>
            <p:nvPr/>
          </p:nvSpPr>
          <p:spPr bwMode="auto">
            <a:xfrm>
              <a:off x="419" y="1516"/>
              <a:ext cx="1309" cy="6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Business</a:t>
              </a:r>
            </a:p>
            <a:p>
              <a:pPr algn="ctr"/>
              <a:r>
                <a: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Process</a:t>
              </a:r>
            </a:p>
          </p:txBody>
        </p:sp>
        <p:sp>
          <p:nvSpPr>
            <p:cNvPr id="80901" name="Text Box 5"/>
            <p:cNvSpPr txBox="1">
              <a:spLocks noChangeArrowheads="1"/>
            </p:cNvSpPr>
            <p:nvPr/>
          </p:nvSpPr>
          <p:spPr bwMode="auto">
            <a:xfrm>
              <a:off x="419" y="2394"/>
              <a:ext cx="1309" cy="6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Business</a:t>
              </a:r>
            </a:p>
            <a:p>
              <a:pPr algn="ctr"/>
              <a:r>
                <a: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Information</a:t>
              </a:r>
            </a:p>
          </p:txBody>
        </p:sp>
        <p:sp>
          <p:nvSpPr>
            <p:cNvPr id="80902" name="Text Box 6"/>
            <p:cNvSpPr txBox="1">
              <a:spLocks noChangeArrowheads="1"/>
            </p:cNvSpPr>
            <p:nvPr/>
          </p:nvSpPr>
          <p:spPr bwMode="auto">
            <a:xfrm>
              <a:off x="419" y="3258"/>
              <a:ext cx="1309" cy="6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Business</a:t>
              </a:r>
            </a:p>
            <a:p>
              <a:pPr algn="ctr"/>
              <a:r>
                <a: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Rules</a:t>
              </a:r>
            </a:p>
          </p:txBody>
        </p:sp>
        <p:sp>
          <p:nvSpPr>
            <p:cNvPr id="80903" name="Text Box 7"/>
            <p:cNvSpPr txBox="1">
              <a:spLocks noChangeArrowheads="1"/>
            </p:cNvSpPr>
            <p:nvPr/>
          </p:nvSpPr>
          <p:spPr bwMode="auto">
            <a:xfrm>
              <a:off x="2483" y="2088"/>
              <a:ext cx="1309" cy="12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Business</a:t>
              </a:r>
            </a:p>
            <a:p>
              <a:pPr algn="ctr"/>
              <a:r>
                <a: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Model</a:t>
              </a:r>
            </a:p>
            <a:p>
              <a:pPr algn="ctr"/>
              <a:r>
                <a: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Requirements Gathering</a:t>
              </a:r>
            </a:p>
          </p:txBody>
        </p:sp>
        <p:grpSp>
          <p:nvGrpSpPr>
            <p:cNvPr id="80904" name="Group 8"/>
            <p:cNvGrpSpPr>
              <a:grpSpLocks/>
            </p:cNvGrpSpPr>
            <p:nvPr/>
          </p:nvGrpSpPr>
          <p:grpSpPr bwMode="auto">
            <a:xfrm>
              <a:off x="1728" y="1872"/>
              <a:ext cx="768" cy="1728"/>
              <a:chOff x="1728" y="1872"/>
              <a:chExt cx="768" cy="1728"/>
            </a:xfrm>
          </p:grpSpPr>
          <p:sp>
            <p:nvSpPr>
              <p:cNvPr id="80905" name="Line 9"/>
              <p:cNvSpPr>
                <a:spLocks noChangeShapeType="1"/>
              </p:cNvSpPr>
              <p:nvPr/>
            </p:nvSpPr>
            <p:spPr bwMode="auto">
              <a:xfrm>
                <a:off x="1728" y="1872"/>
                <a:ext cx="768" cy="44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80906" name="Line 10"/>
              <p:cNvSpPr>
                <a:spLocks noChangeShapeType="1"/>
              </p:cNvSpPr>
              <p:nvPr/>
            </p:nvSpPr>
            <p:spPr bwMode="auto">
              <a:xfrm>
                <a:off x="1728" y="2736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80907" name="Line 11"/>
              <p:cNvSpPr>
                <a:spLocks noChangeShapeType="1"/>
              </p:cNvSpPr>
              <p:nvPr/>
            </p:nvSpPr>
            <p:spPr bwMode="auto">
              <a:xfrm flipV="1">
                <a:off x="1728" y="3157"/>
                <a:ext cx="768" cy="44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80908" name="Line 12"/>
            <p:cNvSpPr>
              <a:spLocks noChangeShapeType="1"/>
            </p:cNvSpPr>
            <p:nvPr/>
          </p:nvSpPr>
          <p:spPr bwMode="auto">
            <a:xfrm>
              <a:off x="3792" y="2736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80910" name="AutoShape 14"/>
            <p:cNvSpPr>
              <a:spLocks noChangeArrowheads="1"/>
            </p:cNvSpPr>
            <p:nvPr/>
          </p:nvSpPr>
          <p:spPr bwMode="auto">
            <a:xfrm>
              <a:off x="4560" y="2076"/>
              <a:ext cx="864" cy="12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rgbClr val="FF0000"/>
                  </a:solidFill>
                  <a:latin typeface="Times New Roman" pitchFamily="18" charset="0"/>
                </a:rPr>
                <a:t>……..</a:t>
              </a:r>
            </a:p>
            <a:p>
              <a:pPr algn="ctr"/>
              <a:r>
                <a:rPr lang="en-US" sz="2800">
                  <a:solidFill>
                    <a:srgbClr val="FF0000"/>
                  </a:solidFill>
                  <a:latin typeface="Times New Roman" pitchFamily="18" charset="0"/>
                </a:rPr>
                <a:t>……..</a:t>
              </a:r>
            </a:p>
            <a:p>
              <a:pPr algn="ctr"/>
              <a:r>
                <a:rPr lang="en-US" sz="2800">
                  <a:solidFill>
                    <a:srgbClr val="FF0000"/>
                  </a:solidFill>
                  <a:latin typeface="Times New Roman" pitchFamily="18" charset="0"/>
                </a:rPr>
                <a:t>……..</a:t>
              </a:r>
            </a:p>
            <a:p>
              <a:pPr algn="ctr"/>
              <a:r>
                <a:rPr lang="en-US" sz="2800">
                  <a:solidFill>
                    <a:srgbClr val="FF0000"/>
                  </a:solidFill>
                  <a:latin typeface="Times New Roman" pitchFamily="18" charset="0"/>
                </a:rPr>
                <a:t>……..</a:t>
              </a:r>
              <a:endParaRPr lang="th-TH" sz="28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80911" name="Text Box 15"/>
            <p:cNvSpPr txBox="1">
              <a:spLocks noChangeArrowheads="1"/>
            </p:cNvSpPr>
            <p:nvPr/>
          </p:nvSpPr>
          <p:spPr bwMode="auto">
            <a:xfrm>
              <a:off x="4420" y="3405"/>
              <a:ext cx="1075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Requirement</a:t>
              </a:r>
            </a:p>
            <a:p>
              <a:pPr algn="ctr"/>
              <a:r>
                <a:rPr lang="en-US" sz="32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Specification</a:t>
              </a:r>
            </a:p>
          </p:txBody>
        </p:sp>
      </p:grpSp>
      <p:pic>
        <p:nvPicPr>
          <p:cNvPr id="20" name="Picture 19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7D5B1-A013-490D-8BE2-6BA0439FC70F}" type="slidenum">
              <a:rPr lang="en-US"/>
              <a:pPr/>
              <a:t>35</a:t>
            </a:fld>
            <a:endParaRPr lang="th-TH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วิเคราะห์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th-TH" sz="3200"/>
              <a:t>วิเคราะห์ระบบงานเดิม</a:t>
            </a:r>
          </a:p>
          <a:p>
            <a:pPr lvl="1"/>
            <a:r>
              <a:rPr lang="th-TH" sz="3200"/>
              <a:t>กำหนดความต้องการของระบบใหม่</a:t>
            </a:r>
          </a:p>
          <a:p>
            <a:pPr lvl="1"/>
            <a:r>
              <a:rPr lang="th-TH" sz="3200"/>
              <a:t>สร้างแบบจำลอง </a:t>
            </a:r>
            <a:r>
              <a:rPr lang="en-US" sz="2300"/>
              <a:t>Logical Model</a:t>
            </a:r>
            <a:r>
              <a:rPr lang="en-US" sz="3200"/>
              <a:t> </a:t>
            </a:r>
            <a:r>
              <a:rPr lang="th-TH" sz="3200"/>
              <a:t>ประกอบด้วย</a:t>
            </a:r>
            <a:r>
              <a:rPr lang="en-US" sz="3200"/>
              <a:t> </a:t>
            </a:r>
            <a:r>
              <a:rPr lang="en-US" sz="2300"/>
              <a:t>Dataflow Diagram, Process Description, E-R Diagram</a:t>
            </a:r>
            <a:endParaRPr lang="th-TH" sz="2300"/>
          </a:p>
          <a:p>
            <a:pPr lvl="1"/>
            <a:r>
              <a:rPr lang="th-TH" sz="3200"/>
              <a:t>สร้างพจนานุกรมข้อมูล </a:t>
            </a:r>
            <a:r>
              <a:rPr lang="en-US" sz="2300"/>
              <a:t>(Data Dictionary)</a:t>
            </a:r>
            <a:endParaRPr lang="th-TH" sz="2300"/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6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/>
      <p:bldP spid="116739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597-6839-4EDE-BE2C-41170DC1FD8C}" type="slidenum">
              <a:rPr lang="en-US"/>
              <a:pPr/>
              <a:t>36</a:t>
            </a:fld>
            <a:endParaRPr lang="th-TH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วิเคราะห์</a:t>
            </a:r>
          </a:p>
        </p:txBody>
      </p:sp>
      <p:grpSp>
        <p:nvGrpSpPr>
          <p:cNvPr id="81951" name="Group 31"/>
          <p:cNvGrpSpPr>
            <a:grpSpLocks/>
          </p:cNvGrpSpPr>
          <p:nvPr/>
        </p:nvGrpSpPr>
        <p:grpSpPr bwMode="auto">
          <a:xfrm>
            <a:off x="427038" y="2205038"/>
            <a:ext cx="8202612" cy="3348037"/>
            <a:chOff x="269" y="1668"/>
            <a:chExt cx="5167" cy="2109"/>
          </a:xfrm>
        </p:grpSpPr>
        <p:sp>
          <p:nvSpPr>
            <p:cNvPr id="81924" name="Text Box 4"/>
            <p:cNvSpPr txBox="1">
              <a:spLocks noChangeArrowheads="1"/>
            </p:cNvSpPr>
            <p:nvPr/>
          </p:nvSpPr>
          <p:spPr bwMode="auto">
            <a:xfrm>
              <a:off x="2003" y="1931"/>
              <a:ext cx="1309" cy="8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endParaRPr lang="en-US" sz="2800" b="1">
                <a:solidFill>
                  <a:schemeClr val="tx2"/>
                </a:solidFill>
                <a:latin typeface="Comic Sans MS" pitchFamily="66" charset="0"/>
                <a:cs typeface="Cordia New" pitchFamily="34" charset="-34"/>
              </a:endParaRPr>
            </a:p>
            <a:p>
              <a:pPr algn="ctr"/>
              <a:r>
                <a:rPr lang="en-US" sz="2800" b="1">
                  <a:solidFill>
                    <a:schemeClr val="tx2"/>
                  </a:solidFill>
                  <a:latin typeface="Comic Sans MS" pitchFamily="66" charset="0"/>
                  <a:cs typeface="Cordia New" pitchFamily="34" charset="-34"/>
                </a:rPr>
                <a:t>Analysis</a:t>
              </a:r>
            </a:p>
            <a:p>
              <a:pPr algn="ctr"/>
              <a:endParaRPr lang="en-US" sz="2800" b="1">
                <a:solidFill>
                  <a:schemeClr val="tx2"/>
                </a:solidFill>
                <a:latin typeface="Comic Sans MS" pitchFamily="66" charset="0"/>
                <a:cs typeface="Cordia New" pitchFamily="34" charset="-34"/>
              </a:endParaRPr>
            </a:p>
          </p:txBody>
        </p:sp>
        <p:sp>
          <p:nvSpPr>
            <p:cNvPr id="81925" name="Line 5"/>
            <p:cNvSpPr>
              <a:spLocks noChangeShapeType="1"/>
            </p:cNvSpPr>
            <p:nvPr/>
          </p:nvSpPr>
          <p:spPr bwMode="auto">
            <a:xfrm>
              <a:off x="1243" y="2436"/>
              <a:ext cx="77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81926" name="Line 6"/>
            <p:cNvSpPr>
              <a:spLocks noChangeShapeType="1"/>
            </p:cNvSpPr>
            <p:nvPr/>
          </p:nvSpPr>
          <p:spPr bwMode="auto">
            <a:xfrm>
              <a:off x="3331" y="2436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81928" name="AutoShape 8"/>
            <p:cNvSpPr>
              <a:spLocks noChangeArrowheads="1"/>
            </p:cNvSpPr>
            <p:nvPr/>
          </p:nvSpPr>
          <p:spPr bwMode="auto">
            <a:xfrm>
              <a:off x="380" y="1776"/>
              <a:ext cx="864" cy="129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chemeClr val="tx2"/>
                  </a:solidFill>
                  <a:latin typeface="Times New Roman" pitchFamily="18" charset="0"/>
                </a:rPr>
                <a:t>……..</a:t>
              </a:r>
            </a:p>
            <a:p>
              <a:pPr algn="ctr"/>
              <a:r>
                <a:rPr lang="en-US" sz="2800">
                  <a:solidFill>
                    <a:schemeClr val="tx2"/>
                  </a:solidFill>
                  <a:latin typeface="Times New Roman" pitchFamily="18" charset="0"/>
                </a:rPr>
                <a:t>……..</a:t>
              </a:r>
            </a:p>
            <a:p>
              <a:pPr algn="ctr"/>
              <a:r>
                <a:rPr lang="en-US" sz="2800">
                  <a:solidFill>
                    <a:schemeClr val="tx2"/>
                  </a:solidFill>
                  <a:latin typeface="Times New Roman" pitchFamily="18" charset="0"/>
                </a:rPr>
                <a:t>……..</a:t>
              </a:r>
            </a:p>
            <a:p>
              <a:pPr algn="ctr"/>
              <a:r>
                <a:rPr lang="en-US" sz="2800">
                  <a:solidFill>
                    <a:schemeClr val="tx2"/>
                  </a:solidFill>
                  <a:latin typeface="Times New Roman" pitchFamily="18" charset="0"/>
                </a:rPr>
                <a:t>……..</a:t>
              </a:r>
              <a:endParaRPr lang="th-TH" sz="28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81929" name="Text Box 9"/>
            <p:cNvSpPr txBox="1">
              <a:spLocks noChangeArrowheads="1"/>
            </p:cNvSpPr>
            <p:nvPr/>
          </p:nvSpPr>
          <p:spPr bwMode="auto">
            <a:xfrm>
              <a:off x="269" y="3105"/>
              <a:ext cx="1075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solidFill>
                    <a:schemeClr val="tx2"/>
                  </a:solidFill>
                  <a:latin typeface="Cordia New" pitchFamily="34" charset="-34"/>
                  <a:cs typeface="Cordia New" pitchFamily="34" charset="-34"/>
                </a:rPr>
                <a:t>Requirement</a:t>
              </a:r>
            </a:p>
            <a:p>
              <a:pPr algn="ctr"/>
              <a:r>
                <a:rPr lang="en-US" sz="3200" b="1">
                  <a:solidFill>
                    <a:schemeClr val="tx2"/>
                  </a:solidFill>
                  <a:latin typeface="Cordia New" pitchFamily="34" charset="-34"/>
                  <a:cs typeface="Cordia New" pitchFamily="34" charset="-34"/>
                </a:rPr>
                <a:t>Specification</a:t>
              </a:r>
            </a:p>
          </p:txBody>
        </p:sp>
        <p:grpSp>
          <p:nvGrpSpPr>
            <p:cNvPr id="81949" name="Group 29"/>
            <p:cNvGrpSpPr>
              <a:grpSpLocks/>
            </p:cNvGrpSpPr>
            <p:nvPr/>
          </p:nvGrpSpPr>
          <p:grpSpPr bwMode="auto">
            <a:xfrm>
              <a:off x="4092" y="1668"/>
              <a:ext cx="1344" cy="1536"/>
              <a:chOff x="4092" y="1668"/>
              <a:chExt cx="1344" cy="1536"/>
            </a:xfrm>
          </p:grpSpPr>
          <p:sp>
            <p:nvSpPr>
              <p:cNvPr id="81932" name="Rectangle 12"/>
              <p:cNvSpPr>
                <a:spLocks noChangeArrowheads="1"/>
              </p:cNvSpPr>
              <p:nvPr/>
            </p:nvSpPr>
            <p:spPr bwMode="auto">
              <a:xfrm>
                <a:off x="4092" y="1668"/>
                <a:ext cx="1344" cy="15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grpSp>
            <p:nvGrpSpPr>
              <p:cNvPr id="81933" name="Group 13"/>
              <p:cNvGrpSpPr>
                <a:grpSpLocks/>
              </p:cNvGrpSpPr>
              <p:nvPr/>
            </p:nvGrpSpPr>
            <p:grpSpPr bwMode="auto">
              <a:xfrm>
                <a:off x="4704" y="1728"/>
                <a:ext cx="672" cy="480"/>
                <a:chOff x="3840" y="3504"/>
                <a:chExt cx="672" cy="480"/>
              </a:xfrm>
            </p:grpSpPr>
            <p:sp>
              <p:nvSpPr>
                <p:cNvPr id="81934" name="Oval 14"/>
                <p:cNvSpPr>
                  <a:spLocks noChangeArrowheads="1"/>
                </p:cNvSpPr>
                <p:nvPr/>
              </p:nvSpPr>
              <p:spPr bwMode="auto">
                <a:xfrm>
                  <a:off x="3840" y="3504"/>
                  <a:ext cx="192" cy="192"/>
                </a:xfrm>
                <a:prstGeom prst="ellipse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81935" name="Oval 15"/>
                <p:cNvSpPr>
                  <a:spLocks noChangeArrowheads="1"/>
                </p:cNvSpPr>
                <p:nvPr/>
              </p:nvSpPr>
              <p:spPr bwMode="auto">
                <a:xfrm>
                  <a:off x="4032" y="3792"/>
                  <a:ext cx="192" cy="192"/>
                </a:xfrm>
                <a:prstGeom prst="ellipse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81936" name="AutoShape 16"/>
                <p:cNvSpPr>
                  <a:spLocks noChangeArrowheads="1"/>
                </p:cNvSpPr>
                <p:nvPr/>
              </p:nvSpPr>
              <p:spPr bwMode="auto">
                <a:xfrm>
                  <a:off x="4224" y="3552"/>
                  <a:ext cx="288" cy="96"/>
                </a:xfrm>
                <a:prstGeom prst="flowChartProcess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81937" name="Line 17"/>
                <p:cNvSpPr>
                  <a:spLocks noChangeShapeType="1"/>
                </p:cNvSpPr>
                <p:nvPr/>
              </p:nvSpPr>
              <p:spPr bwMode="auto">
                <a:xfrm>
                  <a:off x="4272" y="35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h-TH"/>
                </a:p>
              </p:txBody>
            </p:sp>
            <p:cxnSp>
              <p:nvCxnSpPr>
                <p:cNvPr id="81938" name="AutoShape 18"/>
                <p:cNvCxnSpPr>
                  <a:cxnSpLocks noChangeShapeType="1"/>
                  <a:stCxn id="81934" idx="4"/>
                  <a:endCxn id="81935" idx="2"/>
                </p:cNvCxnSpPr>
                <p:nvPr/>
              </p:nvCxnSpPr>
              <p:spPr bwMode="auto">
                <a:xfrm rot="16200000" flipH="1">
                  <a:off x="3888" y="3744"/>
                  <a:ext cx="192" cy="96"/>
                </a:xfrm>
                <a:prstGeom prst="bentConnector2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81939" name="AutoShape 19"/>
                <p:cNvCxnSpPr>
                  <a:cxnSpLocks noChangeShapeType="1"/>
                  <a:stCxn id="81934" idx="6"/>
                  <a:endCxn id="81936" idx="1"/>
                </p:cNvCxnSpPr>
                <p:nvPr/>
              </p:nvCxnSpPr>
              <p:spPr bwMode="auto">
                <a:xfrm>
                  <a:off x="4032" y="3600"/>
                  <a:ext cx="192" cy="0"/>
                </a:xfrm>
                <a:prstGeom prst="straightConnector1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</p:grpSp>
          <p:grpSp>
            <p:nvGrpSpPr>
              <p:cNvPr id="81940" name="Group 20"/>
              <p:cNvGrpSpPr>
                <a:grpSpLocks/>
              </p:cNvGrpSpPr>
              <p:nvPr/>
            </p:nvGrpSpPr>
            <p:grpSpPr bwMode="auto">
              <a:xfrm>
                <a:off x="4176" y="2352"/>
                <a:ext cx="768" cy="768"/>
                <a:chOff x="2160" y="3312"/>
                <a:chExt cx="768" cy="768"/>
              </a:xfrm>
            </p:grpSpPr>
            <p:sp>
              <p:nvSpPr>
                <p:cNvPr id="81941" name="Rectangle 21"/>
                <p:cNvSpPr>
                  <a:spLocks noChangeArrowheads="1"/>
                </p:cNvSpPr>
                <p:nvPr/>
              </p:nvSpPr>
              <p:spPr bwMode="auto">
                <a:xfrm>
                  <a:off x="2448" y="3312"/>
                  <a:ext cx="192" cy="192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81942" name="Rectangle 22"/>
                <p:cNvSpPr>
                  <a:spLocks noChangeArrowheads="1"/>
                </p:cNvSpPr>
                <p:nvPr/>
              </p:nvSpPr>
              <p:spPr bwMode="auto">
                <a:xfrm>
                  <a:off x="2160" y="3600"/>
                  <a:ext cx="192" cy="192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81943" name="Rectangle 23"/>
                <p:cNvSpPr>
                  <a:spLocks noChangeArrowheads="1"/>
                </p:cNvSpPr>
                <p:nvPr/>
              </p:nvSpPr>
              <p:spPr bwMode="auto">
                <a:xfrm>
                  <a:off x="2736" y="3600"/>
                  <a:ext cx="192" cy="192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81944" name="Rectangle 24"/>
                <p:cNvSpPr>
                  <a:spLocks noChangeArrowheads="1"/>
                </p:cNvSpPr>
                <p:nvPr/>
              </p:nvSpPr>
              <p:spPr bwMode="auto">
                <a:xfrm>
                  <a:off x="2736" y="3888"/>
                  <a:ext cx="192" cy="192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cxnSp>
              <p:nvCxnSpPr>
                <p:cNvPr id="81945" name="AutoShape 25"/>
                <p:cNvCxnSpPr>
                  <a:cxnSpLocks noChangeShapeType="1"/>
                  <a:stCxn id="81941" idx="2"/>
                  <a:endCxn id="81942" idx="0"/>
                </p:cNvCxnSpPr>
                <p:nvPr/>
              </p:nvCxnSpPr>
              <p:spPr bwMode="auto">
                <a:xfrm rot="5400000">
                  <a:off x="2352" y="3408"/>
                  <a:ext cx="96" cy="288"/>
                </a:xfrm>
                <a:prstGeom prst="bentConnector3">
                  <a:avLst>
                    <a:gd name="adj1" fmla="val 50000"/>
                  </a:avLst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</p:cxnSp>
            <p:cxnSp>
              <p:nvCxnSpPr>
                <p:cNvPr id="81946" name="AutoShape 26"/>
                <p:cNvCxnSpPr>
                  <a:cxnSpLocks noChangeShapeType="1"/>
                  <a:stCxn id="81941" idx="2"/>
                  <a:endCxn id="81943" idx="0"/>
                </p:cNvCxnSpPr>
                <p:nvPr/>
              </p:nvCxnSpPr>
              <p:spPr bwMode="auto">
                <a:xfrm rot="16200000" flipH="1">
                  <a:off x="2640" y="3408"/>
                  <a:ext cx="96" cy="288"/>
                </a:xfrm>
                <a:prstGeom prst="bentConnector3">
                  <a:avLst>
                    <a:gd name="adj1" fmla="val 50000"/>
                  </a:avLst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</p:cxnSp>
            <p:cxnSp>
              <p:nvCxnSpPr>
                <p:cNvPr id="81947" name="AutoShape 27"/>
                <p:cNvCxnSpPr>
                  <a:cxnSpLocks noChangeShapeType="1"/>
                  <a:stCxn id="81943" idx="2"/>
                  <a:endCxn id="81944" idx="0"/>
                </p:cNvCxnSpPr>
                <p:nvPr/>
              </p:nvCxnSpPr>
              <p:spPr bwMode="auto">
                <a:xfrm rot="5400000">
                  <a:off x="2784" y="3840"/>
                  <a:ext cx="96" cy="0"/>
                </a:xfrm>
                <a:prstGeom prst="straightConnector1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sp>
          <p:nvSpPr>
            <p:cNvPr id="81948" name="Text Box 28"/>
            <p:cNvSpPr txBox="1">
              <a:spLocks noChangeArrowheads="1"/>
            </p:cNvSpPr>
            <p:nvPr/>
          </p:nvSpPr>
          <p:spPr bwMode="auto">
            <a:xfrm>
              <a:off x="4176" y="3331"/>
              <a:ext cx="115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solidFill>
                    <a:schemeClr val="tx2"/>
                  </a:solidFill>
                  <a:latin typeface="Cordia New" pitchFamily="34" charset="-34"/>
                  <a:cs typeface="Cordia New" pitchFamily="34" charset="-34"/>
                </a:rPr>
                <a:t>Logical Model</a:t>
              </a:r>
            </a:p>
          </p:txBody>
        </p:sp>
      </p:grpSp>
      <p:pic>
        <p:nvPicPr>
          <p:cNvPr id="32" name="Picture 31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DB34-43C6-4D95-9248-0BD7E5092415}" type="slidenum">
              <a:rPr lang="en-US"/>
              <a:pPr/>
              <a:t>37</a:t>
            </a:fld>
            <a:endParaRPr lang="th-TH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ออกแบบ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4000"/>
              <a:t>การออกแบบผังระบบ </a:t>
            </a:r>
            <a:r>
              <a:rPr lang="en-US" b="1"/>
              <a:t>(System Flowchart)</a:t>
            </a:r>
            <a:endParaRPr lang="th-TH" b="1"/>
          </a:p>
          <a:p>
            <a:r>
              <a:rPr lang="th-TH" sz="4000"/>
              <a:t>การออกแบบฐานข้อมูล </a:t>
            </a:r>
            <a:r>
              <a:rPr lang="en-US" b="1"/>
              <a:t>(Database Design)</a:t>
            </a:r>
            <a:endParaRPr lang="th-TH" b="1"/>
          </a:p>
          <a:p>
            <a:r>
              <a:rPr lang="th-TH" sz="4000"/>
              <a:t>การสร้างต้นแบบ </a:t>
            </a:r>
            <a:r>
              <a:rPr lang="en-US" b="1"/>
              <a:t>(Prototype)</a:t>
            </a:r>
            <a:endParaRPr lang="th-TH" b="1"/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/>
      <p:bldP spid="118787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79B55-B075-44AF-BD41-ED3BF3A2CA2F}" type="slidenum">
              <a:rPr lang="en-US"/>
              <a:pPr/>
              <a:t>38</a:t>
            </a:fld>
            <a:endParaRPr lang="th-TH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ออกแบบ</a:t>
            </a:r>
          </a:p>
        </p:txBody>
      </p:sp>
      <p:grpSp>
        <p:nvGrpSpPr>
          <p:cNvPr id="82981" name="Group 37"/>
          <p:cNvGrpSpPr>
            <a:grpSpLocks/>
          </p:cNvGrpSpPr>
          <p:nvPr/>
        </p:nvGrpSpPr>
        <p:grpSpPr bwMode="auto">
          <a:xfrm>
            <a:off x="457200" y="2205038"/>
            <a:ext cx="8229600" cy="3219450"/>
            <a:chOff x="288" y="1570"/>
            <a:chExt cx="5184" cy="2028"/>
          </a:xfrm>
        </p:grpSpPr>
        <p:sp>
          <p:nvSpPr>
            <p:cNvPr id="82948" name="Text Box 4"/>
            <p:cNvSpPr txBox="1">
              <a:spLocks noChangeArrowheads="1"/>
            </p:cNvSpPr>
            <p:nvPr/>
          </p:nvSpPr>
          <p:spPr bwMode="auto">
            <a:xfrm>
              <a:off x="2256" y="1833"/>
              <a:ext cx="1309" cy="90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endPara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rdia New" pitchFamily="34" charset="-34"/>
                <a:cs typeface="Cordia New" pitchFamily="34" charset="-34"/>
              </a:endParaRPr>
            </a:p>
            <a:p>
              <a:pPr algn="ctr"/>
              <a:r>
                <a:rPr lang="en-US" sz="2800" b="1">
                  <a:solidFill>
                    <a:schemeClr val="tx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  <a:cs typeface="Cordia New" pitchFamily="34" charset="-34"/>
                </a:rPr>
                <a:t>Design</a:t>
              </a:r>
            </a:p>
            <a:p>
              <a:pPr algn="ctr"/>
              <a:endPara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Cordia New" pitchFamily="34" charset="-34"/>
              </a:endParaRPr>
            </a:p>
          </p:txBody>
        </p:sp>
        <p:sp>
          <p:nvSpPr>
            <p:cNvPr id="82949" name="Line 5"/>
            <p:cNvSpPr>
              <a:spLocks noChangeShapeType="1"/>
            </p:cNvSpPr>
            <p:nvPr/>
          </p:nvSpPr>
          <p:spPr bwMode="auto">
            <a:xfrm>
              <a:off x="1675" y="2338"/>
              <a:ext cx="5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82950" name="Line 6"/>
            <p:cNvSpPr>
              <a:spLocks noChangeShapeType="1"/>
            </p:cNvSpPr>
            <p:nvPr/>
          </p:nvSpPr>
          <p:spPr bwMode="auto">
            <a:xfrm>
              <a:off x="3600" y="2338"/>
              <a:ext cx="5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82953" name="Rectangle 9"/>
            <p:cNvSpPr>
              <a:spLocks noChangeArrowheads="1"/>
            </p:cNvSpPr>
            <p:nvPr/>
          </p:nvSpPr>
          <p:spPr bwMode="auto">
            <a:xfrm>
              <a:off x="288" y="1570"/>
              <a:ext cx="1344" cy="15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grpSp>
          <p:nvGrpSpPr>
            <p:cNvPr id="82954" name="Group 10"/>
            <p:cNvGrpSpPr>
              <a:grpSpLocks/>
            </p:cNvGrpSpPr>
            <p:nvPr/>
          </p:nvGrpSpPr>
          <p:grpSpPr bwMode="auto">
            <a:xfrm>
              <a:off x="900" y="1630"/>
              <a:ext cx="672" cy="480"/>
              <a:chOff x="3840" y="3504"/>
              <a:chExt cx="672" cy="480"/>
            </a:xfrm>
          </p:grpSpPr>
          <p:sp>
            <p:nvSpPr>
              <p:cNvPr id="82955" name="Oval 11"/>
              <p:cNvSpPr>
                <a:spLocks noChangeArrowheads="1"/>
              </p:cNvSpPr>
              <p:nvPr/>
            </p:nvSpPr>
            <p:spPr bwMode="auto">
              <a:xfrm>
                <a:off x="3840" y="3504"/>
                <a:ext cx="192" cy="192"/>
              </a:xfrm>
              <a:prstGeom prst="ellipse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82956" name="Oval 12"/>
              <p:cNvSpPr>
                <a:spLocks noChangeArrowheads="1"/>
              </p:cNvSpPr>
              <p:nvPr/>
            </p:nvSpPr>
            <p:spPr bwMode="auto">
              <a:xfrm>
                <a:off x="4032" y="3792"/>
                <a:ext cx="192" cy="192"/>
              </a:xfrm>
              <a:prstGeom prst="ellipse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82957" name="AutoShape 13"/>
              <p:cNvSpPr>
                <a:spLocks noChangeArrowheads="1"/>
              </p:cNvSpPr>
              <p:nvPr/>
            </p:nvSpPr>
            <p:spPr bwMode="auto">
              <a:xfrm>
                <a:off x="4224" y="3552"/>
                <a:ext cx="288" cy="96"/>
              </a:xfrm>
              <a:prstGeom prst="flowChartProcess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82958" name="Line 14"/>
              <p:cNvSpPr>
                <a:spLocks noChangeShapeType="1"/>
              </p:cNvSpPr>
              <p:nvPr/>
            </p:nvSpPr>
            <p:spPr bwMode="auto">
              <a:xfrm>
                <a:off x="4272" y="355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h-TH"/>
              </a:p>
            </p:txBody>
          </p:sp>
          <p:cxnSp>
            <p:nvCxnSpPr>
              <p:cNvPr id="82959" name="AutoShape 15"/>
              <p:cNvCxnSpPr>
                <a:cxnSpLocks noChangeShapeType="1"/>
                <a:stCxn id="82955" idx="4"/>
                <a:endCxn id="82956" idx="2"/>
              </p:cNvCxnSpPr>
              <p:nvPr/>
            </p:nvCxnSpPr>
            <p:spPr bwMode="auto">
              <a:xfrm rot="16200000" flipH="1">
                <a:off x="3888" y="3744"/>
                <a:ext cx="192" cy="96"/>
              </a:xfrm>
              <a:prstGeom prst="bentConnector2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960" name="AutoShape 16"/>
              <p:cNvCxnSpPr>
                <a:cxnSpLocks noChangeShapeType="1"/>
                <a:stCxn id="82955" idx="6"/>
                <a:endCxn id="82957" idx="1"/>
              </p:cNvCxnSpPr>
              <p:nvPr/>
            </p:nvCxnSpPr>
            <p:spPr bwMode="auto">
              <a:xfrm>
                <a:off x="4032" y="3600"/>
                <a:ext cx="192" cy="0"/>
              </a:xfrm>
              <a:prstGeom prst="straightConnector1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</p:grpSp>
        <p:grpSp>
          <p:nvGrpSpPr>
            <p:cNvPr id="82961" name="Group 17"/>
            <p:cNvGrpSpPr>
              <a:grpSpLocks/>
            </p:cNvGrpSpPr>
            <p:nvPr/>
          </p:nvGrpSpPr>
          <p:grpSpPr bwMode="auto">
            <a:xfrm>
              <a:off x="372" y="2254"/>
              <a:ext cx="768" cy="768"/>
              <a:chOff x="2160" y="3312"/>
              <a:chExt cx="768" cy="768"/>
            </a:xfrm>
          </p:grpSpPr>
          <p:sp>
            <p:nvSpPr>
              <p:cNvPr id="82962" name="Rectangle 18"/>
              <p:cNvSpPr>
                <a:spLocks noChangeArrowheads="1"/>
              </p:cNvSpPr>
              <p:nvPr/>
            </p:nvSpPr>
            <p:spPr bwMode="auto">
              <a:xfrm>
                <a:off x="2448" y="3312"/>
                <a:ext cx="192" cy="192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82963" name="Rectangle 19"/>
              <p:cNvSpPr>
                <a:spLocks noChangeArrowheads="1"/>
              </p:cNvSpPr>
              <p:nvPr/>
            </p:nvSpPr>
            <p:spPr bwMode="auto">
              <a:xfrm>
                <a:off x="2160" y="3600"/>
                <a:ext cx="192" cy="192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82964" name="Rectangle 20"/>
              <p:cNvSpPr>
                <a:spLocks noChangeArrowheads="1"/>
              </p:cNvSpPr>
              <p:nvPr/>
            </p:nvSpPr>
            <p:spPr bwMode="auto">
              <a:xfrm>
                <a:off x="2736" y="3600"/>
                <a:ext cx="192" cy="192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82965" name="Rectangle 21"/>
              <p:cNvSpPr>
                <a:spLocks noChangeArrowheads="1"/>
              </p:cNvSpPr>
              <p:nvPr/>
            </p:nvSpPr>
            <p:spPr bwMode="auto">
              <a:xfrm>
                <a:off x="2736" y="3888"/>
                <a:ext cx="192" cy="192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cxnSp>
            <p:nvCxnSpPr>
              <p:cNvPr id="82966" name="AutoShape 22"/>
              <p:cNvCxnSpPr>
                <a:cxnSpLocks noChangeShapeType="1"/>
                <a:stCxn id="82962" idx="2"/>
                <a:endCxn id="82963" idx="0"/>
              </p:cNvCxnSpPr>
              <p:nvPr/>
            </p:nvCxnSpPr>
            <p:spPr bwMode="auto">
              <a:xfrm rot="5400000">
                <a:off x="2352" y="3408"/>
                <a:ext cx="96" cy="288"/>
              </a:xfrm>
              <a:prstGeom prst="bentConnector3">
                <a:avLst>
                  <a:gd name="adj1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</p:cxnSp>
          <p:cxnSp>
            <p:nvCxnSpPr>
              <p:cNvPr id="82967" name="AutoShape 23"/>
              <p:cNvCxnSpPr>
                <a:cxnSpLocks noChangeShapeType="1"/>
                <a:stCxn id="82962" idx="2"/>
                <a:endCxn id="82964" idx="0"/>
              </p:cNvCxnSpPr>
              <p:nvPr/>
            </p:nvCxnSpPr>
            <p:spPr bwMode="auto">
              <a:xfrm rot="16200000" flipH="1">
                <a:off x="2640" y="3408"/>
                <a:ext cx="96" cy="288"/>
              </a:xfrm>
              <a:prstGeom prst="bentConnector3">
                <a:avLst>
                  <a:gd name="adj1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</p:cxnSp>
          <p:cxnSp>
            <p:nvCxnSpPr>
              <p:cNvPr id="82968" name="AutoShape 24"/>
              <p:cNvCxnSpPr>
                <a:cxnSpLocks noChangeShapeType="1"/>
                <a:stCxn id="82964" idx="2"/>
                <a:endCxn id="82965" idx="0"/>
              </p:cNvCxnSpPr>
              <p:nvPr/>
            </p:nvCxnSpPr>
            <p:spPr bwMode="auto">
              <a:xfrm rot="5400000">
                <a:off x="2784" y="3840"/>
                <a:ext cx="96" cy="0"/>
              </a:xfrm>
              <a:prstGeom prst="straightConnector1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  <p:sp>
          <p:nvSpPr>
            <p:cNvPr id="82969" name="Text Box 25"/>
            <p:cNvSpPr txBox="1">
              <a:spLocks noChangeArrowheads="1"/>
            </p:cNvSpPr>
            <p:nvPr/>
          </p:nvSpPr>
          <p:spPr bwMode="auto">
            <a:xfrm>
              <a:off x="372" y="3233"/>
              <a:ext cx="115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Logical Model</a:t>
              </a:r>
            </a:p>
          </p:txBody>
        </p:sp>
        <p:sp>
          <p:nvSpPr>
            <p:cNvPr id="82971" name="Text Box 27"/>
            <p:cNvSpPr txBox="1">
              <a:spLocks noChangeArrowheads="1"/>
            </p:cNvSpPr>
            <p:nvPr/>
          </p:nvSpPr>
          <p:spPr bwMode="auto">
            <a:xfrm>
              <a:off x="4171" y="3233"/>
              <a:ext cx="125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rdia New" pitchFamily="34" charset="-34"/>
                  <a:cs typeface="Cordia New" pitchFamily="34" charset="-34"/>
                </a:rPr>
                <a:t>Physical Model</a:t>
              </a:r>
            </a:p>
          </p:txBody>
        </p:sp>
        <p:grpSp>
          <p:nvGrpSpPr>
            <p:cNvPr id="82972" name="Group 28"/>
            <p:cNvGrpSpPr>
              <a:grpSpLocks/>
            </p:cNvGrpSpPr>
            <p:nvPr/>
          </p:nvGrpSpPr>
          <p:grpSpPr bwMode="auto">
            <a:xfrm>
              <a:off x="4128" y="1582"/>
              <a:ext cx="1344" cy="1536"/>
              <a:chOff x="4128" y="1680"/>
              <a:chExt cx="1344" cy="1536"/>
            </a:xfrm>
          </p:grpSpPr>
          <p:sp>
            <p:nvSpPr>
              <p:cNvPr id="82973" name="Rectangle 29"/>
              <p:cNvSpPr>
                <a:spLocks noChangeArrowheads="1"/>
              </p:cNvSpPr>
              <p:nvPr/>
            </p:nvSpPr>
            <p:spPr bwMode="auto">
              <a:xfrm>
                <a:off x="4128" y="1680"/>
                <a:ext cx="1344" cy="15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grpSp>
            <p:nvGrpSpPr>
              <p:cNvPr id="82974" name="Group 30"/>
              <p:cNvGrpSpPr>
                <a:grpSpLocks/>
              </p:cNvGrpSpPr>
              <p:nvPr/>
            </p:nvGrpSpPr>
            <p:grpSpPr bwMode="auto">
              <a:xfrm>
                <a:off x="4512" y="2160"/>
                <a:ext cx="576" cy="552"/>
                <a:chOff x="4128" y="864"/>
                <a:chExt cx="576" cy="552"/>
              </a:xfrm>
            </p:grpSpPr>
            <p:grpSp>
              <p:nvGrpSpPr>
                <p:cNvPr id="82975" name="Group 31"/>
                <p:cNvGrpSpPr>
                  <a:grpSpLocks/>
                </p:cNvGrpSpPr>
                <p:nvPr/>
              </p:nvGrpSpPr>
              <p:grpSpPr bwMode="auto">
                <a:xfrm>
                  <a:off x="4128" y="1056"/>
                  <a:ext cx="576" cy="360"/>
                  <a:chOff x="4260" y="864"/>
                  <a:chExt cx="444" cy="360"/>
                </a:xfrm>
              </p:grpSpPr>
              <p:sp>
                <p:nvSpPr>
                  <p:cNvPr id="82976" name="AutoShape 32"/>
                  <p:cNvSpPr>
                    <a:spLocks noChangeArrowheads="1"/>
                  </p:cNvSpPr>
                  <p:nvPr/>
                </p:nvSpPr>
                <p:spPr bwMode="auto">
                  <a:xfrm>
                    <a:off x="4320" y="864"/>
                    <a:ext cx="384" cy="288"/>
                  </a:xfrm>
                  <a:prstGeom prst="cube">
                    <a:avLst>
                      <a:gd name="adj" fmla="val 25000"/>
                    </a:avLst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th-TH"/>
                  </a:p>
                </p:txBody>
              </p:sp>
              <p:sp>
                <p:nvSpPr>
                  <p:cNvPr id="82977" name="AutoShape 33"/>
                  <p:cNvSpPr>
                    <a:spLocks noChangeArrowheads="1"/>
                  </p:cNvSpPr>
                  <p:nvPr/>
                </p:nvSpPr>
                <p:spPr bwMode="auto">
                  <a:xfrm>
                    <a:off x="4260" y="936"/>
                    <a:ext cx="384" cy="288"/>
                  </a:xfrm>
                  <a:prstGeom prst="cube">
                    <a:avLst>
                      <a:gd name="adj" fmla="val 25000"/>
                    </a:avLst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th-TH"/>
                  </a:p>
                </p:txBody>
              </p:sp>
            </p:grpSp>
            <p:grpSp>
              <p:nvGrpSpPr>
                <p:cNvPr id="82978" name="Group 34"/>
                <p:cNvGrpSpPr>
                  <a:grpSpLocks/>
                </p:cNvGrpSpPr>
                <p:nvPr/>
              </p:nvGrpSpPr>
              <p:grpSpPr bwMode="auto">
                <a:xfrm>
                  <a:off x="4128" y="864"/>
                  <a:ext cx="576" cy="360"/>
                  <a:chOff x="4260" y="864"/>
                  <a:chExt cx="444" cy="360"/>
                </a:xfrm>
              </p:grpSpPr>
              <p:sp>
                <p:nvSpPr>
                  <p:cNvPr id="82979" name="AutoShape 35"/>
                  <p:cNvSpPr>
                    <a:spLocks noChangeArrowheads="1"/>
                  </p:cNvSpPr>
                  <p:nvPr/>
                </p:nvSpPr>
                <p:spPr bwMode="auto">
                  <a:xfrm>
                    <a:off x="4320" y="864"/>
                    <a:ext cx="384" cy="288"/>
                  </a:xfrm>
                  <a:prstGeom prst="cube">
                    <a:avLst>
                      <a:gd name="adj" fmla="val 25000"/>
                    </a:avLst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th-TH"/>
                  </a:p>
                </p:txBody>
              </p:sp>
              <p:sp>
                <p:nvSpPr>
                  <p:cNvPr id="82980" name="AutoShape 36"/>
                  <p:cNvSpPr>
                    <a:spLocks noChangeArrowheads="1"/>
                  </p:cNvSpPr>
                  <p:nvPr/>
                </p:nvSpPr>
                <p:spPr bwMode="auto">
                  <a:xfrm>
                    <a:off x="4260" y="936"/>
                    <a:ext cx="384" cy="288"/>
                  </a:xfrm>
                  <a:prstGeom prst="cube">
                    <a:avLst>
                      <a:gd name="adj" fmla="val 25000"/>
                    </a:avLst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th-TH"/>
                  </a:p>
                </p:txBody>
              </p:sp>
            </p:grpSp>
          </p:grpSp>
        </p:grpSp>
      </p:grpSp>
      <p:pic>
        <p:nvPicPr>
          <p:cNvPr id="39" name="Picture 3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E172-FCAF-4B9B-8E13-F1C7A74972E5}" type="slidenum">
              <a:rPr lang="en-US"/>
              <a:pPr/>
              <a:t>39</a:t>
            </a:fld>
            <a:endParaRPr lang="th-TH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พัฒนา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4000"/>
              <a:t>พัฒนาโปรแกรมจากที่ได้ทำการวิเคราะห์และออกแบบไว้</a:t>
            </a:r>
          </a:p>
          <a:p>
            <a:r>
              <a:rPr lang="th-TH" sz="4000"/>
              <a:t>เลือกภาษาที่เหมาะสม พัฒนาต่อได้ง่าย</a:t>
            </a:r>
          </a:p>
          <a:p>
            <a:r>
              <a:rPr lang="th-TH" sz="4000"/>
              <a:t>สร้างเอกสารโปรแกรม</a:t>
            </a:r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/>
      <p:bldP spid="1198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17F70A1-CF20-4FBE-8828-430873E713A3}" type="slidenum">
              <a:rPr lang="en-US"/>
              <a:pPr/>
              <a:t>4</a:t>
            </a:fld>
            <a:endParaRPr lang="th-TH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0034" y="1571612"/>
            <a:ext cx="7772400" cy="1933575"/>
          </a:xfrm>
        </p:spPr>
        <p:txBody>
          <a:bodyPr/>
          <a:lstStyle/>
          <a:p>
            <a:r>
              <a:rPr lang="th-TH" dirty="0"/>
              <a:t>ความรู้เบื้องต้นเกี่ยวกับการพัฒนาระบบ</a:t>
            </a:r>
          </a:p>
        </p:txBody>
      </p:sp>
      <p:pic>
        <p:nvPicPr>
          <p:cNvPr id="8" name="Picture 7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1009F-8F00-46C4-8962-4BF94C8FEC3A}" type="slidenum">
              <a:rPr lang="en-US"/>
              <a:pPr/>
              <a:t>40</a:t>
            </a:fld>
            <a:endParaRPr lang="th-TH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ทดสอบ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4000"/>
              <a:t>ทดสอบการใช้งานในระหว่างการพัฒนา</a:t>
            </a:r>
          </a:p>
          <a:p>
            <a:r>
              <a:rPr lang="th-TH" sz="4000"/>
              <a:t>ทดสอบโดยใช้ข้อมูลที่จำลองขึ้นมา</a:t>
            </a:r>
          </a:p>
          <a:p>
            <a:r>
              <a:rPr lang="th-TH" sz="4000"/>
              <a:t>ทดสอบในส่วนของ </a:t>
            </a:r>
            <a:r>
              <a:rPr lang="en-US" sz="2800"/>
              <a:t>Verification</a:t>
            </a:r>
            <a:r>
              <a:rPr lang="en-US" sz="3600"/>
              <a:t> </a:t>
            </a:r>
            <a:r>
              <a:rPr lang="th-TH" sz="4000"/>
              <a:t>และ </a:t>
            </a:r>
            <a:r>
              <a:rPr lang="en-US" sz="2800"/>
              <a:t>Validation</a:t>
            </a:r>
            <a:endParaRPr lang="th-TH" sz="2800"/>
          </a:p>
          <a:p>
            <a:r>
              <a:rPr lang="th-TH" sz="4000"/>
              <a:t>จัดฝึกอบรมการใช้ระบบงาน</a:t>
            </a:r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/>
      <p:bldP spid="12083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29A0-5FC0-4610-A554-5BE6BD713027}" type="slidenum">
              <a:rPr lang="en-US"/>
              <a:pPr/>
              <a:t>41</a:t>
            </a:fld>
            <a:endParaRPr lang="th-TH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ติดตั้ง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3600"/>
              <a:t>เตรียมอุปกรณ์ร่วมอื่นๆ ให้พร้อม เช่น ฮาร์ดแวร์ ซอฟต์แวร์ และ ระบบเครือข่าย</a:t>
            </a:r>
          </a:p>
          <a:p>
            <a:r>
              <a:rPr lang="th-TH" sz="3600"/>
              <a:t>ลงโปรแกรมระบบปฏิบัติการและแอปพลิเคชั่น โปรแกรมให้ครบถ้วน</a:t>
            </a:r>
          </a:p>
          <a:p>
            <a:r>
              <a:rPr lang="th-TH" sz="3600"/>
              <a:t>ดำเนินการใช้งานระบบงานใหม่</a:t>
            </a:r>
          </a:p>
          <a:p>
            <a:r>
              <a:rPr lang="th-TH" sz="3600"/>
              <a:t>จัดทำคู่มือการใช้งาน</a:t>
            </a:r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/>
      <p:bldP spid="121859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E3226-3D9C-4F24-AB14-E89AF71B2F8F}" type="slidenum">
              <a:rPr lang="en-US"/>
              <a:pPr/>
              <a:t>42</a:t>
            </a:fld>
            <a:endParaRPr lang="th-TH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/>
              <a:t>พัฒนา </a:t>
            </a:r>
            <a:r>
              <a:rPr lang="en-US" b="1"/>
              <a:t>/ </a:t>
            </a:r>
            <a:r>
              <a:rPr lang="th-TH" b="1"/>
              <a:t>ทดสอบ </a:t>
            </a:r>
            <a:r>
              <a:rPr lang="en-US" b="1"/>
              <a:t>/ </a:t>
            </a:r>
            <a:r>
              <a:rPr lang="th-TH" b="1"/>
              <a:t>ติดตั้ง</a:t>
            </a:r>
          </a:p>
        </p:txBody>
      </p:sp>
      <p:grpSp>
        <p:nvGrpSpPr>
          <p:cNvPr id="83993" name="Group 25"/>
          <p:cNvGrpSpPr>
            <a:grpSpLocks/>
          </p:cNvGrpSpPr>
          <p:nvPr/>
        </p:nvGrpSpPr>
        <p:grpSpPr bwMode="auto">
          <a:xfrm>
            <a:off x="228600" y="2420938"/>
            <a:ext cx="8823325" cy="3208337"/>
            <a:chOff x="144" y="1525"/>
            <a:chExt cx="5558" cy="2021"/>
          </a:xfrm>
        </p:grpSpPr>
        <p:sp>
          <p:nvSpPr>
            <p:cNvPr id="83972" name="Text Box 4"/>
            <p:cNvSpPr txBox="1">
              <a:spLocks noChangeArrowheads="1"/>
            </p:cNvSpPr>
            <p:nvPr/>
          </p:nvSpPr>
          <p:spPr bwMode="auto">
            <a:xfrm>
              <a:off x="2400" y="2029"/>
              <a:ext cx="1536" cy="3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3200" b="1">
                  <a:solidFill>
                    <a:schemeClr val="tx2"/>
                  </a:solidFill>
                  <a:latin typeface="Cordia New" pitchFamily="34" charset="-34"/>
                  <a:cs typeface="Cordia New" pitchFamily="34" charset="-34"/>
                </a:rPr>
                <a:t>Coding/Testing</a:t>
              </a:r>
            </a:p>
          </p:txBody>
        </p:sp>
        <p:sp>
          <p:nvSpPr>
            <p:cNvPr id="83973" name="Line 5"/>
            <p:cNvSpPr>
              <a:spLocks noChangeShapeType="1"/>
            </p:cNvSpPr>
            <p:nvPr/>
          </p:nvSpPr>
          <p:spPr bwMode="auto">
            <a:xfrm>
              <a:off x="1488" y="2305"/>
              <a:ext cx="5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83974" name="Line 6"/>
            <p:cNvSpPr>
              <a:spLocks noChangeShapeType="1"/>
            </p:cNvSpPr>
            <p:nvPr/>
          </p:nvSpPr>
          <p:spPr bwMode="auto">
            <a:xfrm>
              <a:off x="3936" y="2305"/>
              <a:ext cx="5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83976" name="Text Box 8"/>
            <p:cNvSpPr txBox="1">
              <a:spLocks noChangeArrowheads="1"/>
            </p:cNvSpPr>
            <p:nvPr/>
          </p:nvSpPr>
          <p:spPr bwMode="auto">
            <a:xfrm>
              <a:off x="192" y="3176"/>
              <a:ext cx="125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>
                  <a:solidFill>
                    <a:schemeClr val="tx2"/>
                  </a:solidFill>
                  <a:latin typeface="Cordia New" pitchFamily="34" charset="-34"/>
                  <a:cs typeface="Cordia New" pitchFamily="34" charset="-34"/>
                </a:rPr>
                <a:t>Physical Model</a:t>
              </a:r>
            </a:p>
          </p:txBody>
        </p:sp>
        <p:sp>
          <p:nvSpPr>
            <p:cNvPr id="83978" name="Rectangle 10"/>
            <p:cNvSpPr>
              <a:spLocks noChangeArrowheads="1"/>
            </p:cNvSpPr>
            <p:nvPr/>
          </p:nvSpPr>
          <p:spPr bwMode="auto">
            <a:xfrm>
              <a:off x="144" y="1525"/>
              <a:ext cx="1344" cy="15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grpSp>
          <p:nvGrpSpPr>
            <p:cNvPr id="83979" name="Group 11"/>
            <p:cNvGrpSpPr>
              <a:grpSpLocks/>
            </p:cNvGrpSpPr>
            <p:nvPr/>
          </p:nvGrpSpPr>
          <p:grpSpPr bwMode="auto">
            <a:xfrm>
              <a:off x="528" y="2005"/>
              <a:ext cx="576" cy="552"/>
              <a:chOff x="4128" y="864"/>
              <a:chExt cx="576" cy="552"/>
            </a:xfrm>
          </p:grpSpPr>
          <p:grpSp>
            <p:nvGrpSpPr>
              <p:cNvPr id="83980" name="Group 12"/>
              <p:cNvGrpSpPr>
                <a:grpSpLocks/>
              </p:cNvGrpSpPr>
              <p:nvPr/>
            </p:nvGrpSpPr>
            <p:grpSpPr bwMode="auto">
              <a:xfrm>
                <a:off x="4128" y="1056"/>
                <a:ext cx="576" cy="360"/>
                <a:chOff x="4260" y="864"/>
                <a:chExt cx="444" cy="360"/>
              </a:xfrm>
            </p:grpSpPr>
            <p:sp>
              <p:nvSpPr>
                <p:cNvPr id="83981" name="AutoShape 13"/>
                <p:cNvSpPr>
                  <a:spLocks noChangeArrowheads="1"/>
                </p:cNvSpPr>
                <p:nvPr/>
              </p:nvSpPr>
              <p:spPr bwMode="auto">
                <a:xfrm>
                  <a:off x="4320" y="864"/>
                  <a:ext cx="384" cy="288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83982" name="AutoShape 14"/>
                <p:cNvSpPr>
                  <a:spLocks noChangeArrowheads="1"/>
                </p:cNvSpPr>
                <p:nvPr/>
              </p:nvSpPr>
              <p:spPr bwMode="auto">
                <a:xfrm>
                  <a:off x="4260" y="936"/>
                  <a:ext cx="384" cy="288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grpSp>
            <p:nvGrpSpPr>
              <p:cNvPr id="83983" name="Group 15"/>
              <p:cNvGrpSpPr>
                <a:grpSpLocks/>
              </p:cNvGrpSpPr>
              <p:nvPr/>
            </p:nvGrpSpPr>
            <p:grpSpPr bwMode="auto">
              <a:xfrm>
                <a:off x="4128" y="864"/>
                <a:ext cx="576" cy="360"/>
                <a:chOff x="4260" y="864"/>
                <a:chExt cx="444" cy="360"/>
              </a:xfrm>
            </p:grpSpPr>
            <p:sp>
              <p:nvSpPr>
                <p:cNvPr id="83984" name="AutoShape 16"/>
                <p:cNvSpPr>
                  <a:spLocks noChangeArrowheads="1"/>
                </p:cNvSpPr>
                <p:nvPr/>
              </p:nvSpPr>
              <p:spPr bwMode="auto">
                <a:xfrm>
                  <a:off x="4320" y="864"/>
                  <a:ext cx="384" cy="288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83985" name="AutoShape 17"/>
                <p:cNvSpPr>
                  <a:spLocks noChangeArrowheads="1"/>
                </p:cNvSpPr>
                <p:nvPr/>
              </p:nvSpPr>
              <p:spPr bwMode="auto">
                <a:xfrm>
                  <a:off x="4260" y="936"/>
                  <a:ext cx="384" cy="288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</p:grpSp>
        <p:sp>
          <p:nvSpPr>
            <p:cNvPr id="83986" name="Text Box 18"/>
            <p:cNvSpPr txBox="1">
              <a:spLocks noChangeArrowheads="1"/>
            </p:cNvSpPr>
            <p:nvPr/>
          </p:nvSpPr>
          <p:spPr bwMode="auto">
            <a:xfrm>
              <a:off x="2016" y="2354"/>
              <a:ext cx="1536" cy="3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3200" b="1">
                  <a:solidFill>
                    <a:schemeClr val="tx2"/>
                  </a:solidFill>
                  <a:latin typeface="Cordia New" pitchFamily="34" charset="-34"/>
                  <a:cs typeface="Cordia New" pitchFamily="34" charset="-34"/>
                </a:rPr>
                <a:t>Implement</a:t>
              </a:r>
            </a:p>
          </p:txBody>
        </p:sp>
        <p:cxnSp>
          <p:nvCxnSpPr>
            <p:cNvPr id="83987" name="AutoShape 19"/>
            <p:cNvCxnSpPr>
              <a:cxnSpLocks noChangeShapeType="1"/>
            </p:cNvCxnSpPr>
            <p:nvPr/>
          </p:nvCxnSpPr>
          <p:spPr bwMode="auto">
            <a:xfrm>
              <a:off x="3744" y="2413"/>
              <a:ext cx="0" cy="52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83988" name="AutoShape 20"/>
            <p:cNvCxnSpPr>
              <a:cxnSpLocks noChangeShapeType="1"/>
            </p:cNvCxnSpPr>
            <p:nvPr/>
          </p:nvCxnSpPr>
          <p:spPr bwMode="auto">
            <a:xfrm flipH="1">
              <a:off x="1728" y="2941"/>
              <a:ext cx="2016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83989" name="AutoShape 21"/>
            <p:cNvCxnSpPr>
              <a:cxnSpLocks noChangeShapeType="1"/>
            </p:cNvCxnSpPr>
            <p:nvPr/>
          </p:nvCxnSpPr>
          <p:spPr bwMode="auto">
            <a:xfrm flipV="1">
              <a:off x="1728" y="2317"/>
              <a:ext cx="1" cy="62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grpSp>
          <p:nvGrpSpPr>
            <p:cNvPr id="83990" name="Group 22"/>
            <p:cNvGrpSpPr>
              <a:grpSpLocks/>
            </p:cNvGrpSpPr>
            <p:nvPr/>
          </p:nvGrpSpPr>
          <p:grpSpPr bwMode="auto">
            <a:xfrm>
              <a:off x="4290" y="1759"/>
              <a:ext cx="1412" cy="1787"/>
              <a:chOff x="4290" y="1890"/>
              <a:chExt cx="1412" cy="1787"/>
            </a:xfrm>
          </p:grpSpPr>
          <p:sp>
            <p:nvSpPr>
              <p:cNvPr id="83991" name="Text Box 23"/>
              <p:cNvSpPr txBox="1">
                <a:spLocks noChangeArrowheads="1"/>
              </p:cNvSpPr>
              <p:nvPr/>
            </p:nvSpPr>
            <p:spPr bwMode="auto">
              <a:xfrm>
                <a:off x="4290" y="3312"/>
                <a:ext cx="1412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200" b="1">
                    <a:solidFill>
                      <a:schemeClr val="tx2"/>
                    </a:solidFill>
                    <a:latin typeface="Cordia New" pitchFamily="34" charset="-34"/>
                    <a:cs typeface="Cordia New" pitchFamily="34" charset="-34"/>
                  </a:rPr>
                  <a:t>Implement Model</a:t>
                </a:r>
              </a:p>
            </p:txBody>
          </p:sp>
          <p:graphicFrame>
            <p:nvGraphicFramePr>
              <p:cNvPr id="83992" name="Object 24"/>
              <p:cNvGraphicFramePr>
                <a:graphicFrameLocks noChangeAspect="1"/>
              </p:cNvGraphicFramePr>
              <p:nvPr/>
            </p:nvGraphicFramePr>
            <p:xfrm>
              <a:off x="4464" y="1890"/>
              <a:ext cx="953" cy="1104"/>
            </p:xfrm>
            <a:graphic>
              <a:graphicData uri="http://schemas.openxmlformats.org/presentationml/2006/ole">
                <p:oleObj spid="_x0000_s83992" name="VISIO" r:id="rId3" imgW="1293840" imgH="1499040" progId="Visio.Drawing.11">
                  <p:embed/>
                </p:oleObj>
              </a:graphicData>
            </a:graphic>
          </p:graphicFrame>
        </p:grpSp>
      </p:grpSp>
      <p:pic>
        <p:nvPicPr>
          <p:cNvPr id="28" name="Picture 27" descr="pcb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4EF88-BB1D-4FBC-B9BE-C64CF2E8554A}" type="slidenum">
              <a:rPr lang="en-US"/>
              <a:pPr/>
              <a:t>43</a:t>
            </a:fld>
            <a:endParaRPr lang="th-TH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บำรุงรักษา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4000"/>
              <a:t>แก้ไขข้อผิดพลาดที่พบในโปรแกรมให้ถูกต้อง</a:t>
            </a:r>
          </a:p>
          <a:p>
            <a:r>
              <a:rPr lang="th-TH" sz="4000"/>
              <a:t>บางครั้งอาจมีการเพิ่มโมดุลหรืออุปกรณ์บางอย่าง</a:t>
            </a:r>
          </a:p>
          <a:p>
            <a:r>
              <a:rPr lang="th-TH" sz="4000"/>
              <a:t>การบำรุงรักษาทั้งทางด้านฮาร์ดแวร์และซอฟต์แวร์</a:t>
            </a:r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/>
      <p:bldP spid="12288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74D7-D223-49A5-92C8-6C3AC3B84B37}" type="slidenum">
              <a:rPr lang="en-US"/>
              <a:pPr/>
              <a:t>5</a:t>
            </a:fld>
            <a:endParaRPr lang="th-TH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/>
              <a:t>ระบบ คือ </a:t>
            </a:r>
            <a:r>
              <a:rPr lang="en-US" b="1"/>
              <a:t>?</a:t>
            </a:r>
            <a:endParaRPr lang="th-TH" b="1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44725"/>
            <a:ext cx="8229600" cy="3886200"/>
          </a:xfrm>
        </p:spPr>
        <p:txBody>
          <a:bodyPr/>
          <a:lstStyle/>
          <a:p>
            <a:r>
              <a:rPr lang="th-TH"/>
              <a:t>ระบบ หมายถึง การรวมกลุ่มของส่วนต่างๆ ซึ่ง</a:t>
            </a:r>
          </a:p>
          <a:p>
            <a:r>
              <a:rPr lang="th-TH"/>
              <a:t>ทำงานร่วมกัน เพื่อจุดมุ่งหมายเดียวกัน</a:t>
            </a:r>
          </a:p>
          <a:p>
            <a:endParaRPr lang="th-TH"/>
          </a:p>
          <a:p>
            <a:endParaRPr lang="th-TH" b="1"/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6AC1-E267-4811-9010-BFC28B358744}" type="slidenum">
              <a:rPr lang="en-US"/>
              <a:pPr/>
              <a:t>6</a:t>
            </a:fld>
            <a:endParaRPr lang="th-TH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/>
              <a:t>ระบบคอมพิวเตอร์</a:t>
            </a:r>
          </a:p>
        </p:txBody>
      </p:sp>
      <p:grpSp>
        <p:nvGrpSpPr>
          <p:cNvPr id="66564" name="Group 4"/>
          <p:cNvGrpSpPr>
            <a:grpSpLocks/>
          </p:cNvGrpSpPr>
          <p:nvPr/>
        </p:nvGrpSpPr>
        <p:grpSpPr bwMode="auto">
          <a:xfrm>
            <a:off x="1428750" y="2133600"/>
            <a:ext cx="6096000" cy="3124200"/>
            <a:chOff x="1104" y="1344"/>
            <a:chExt cx="3840" cy="1968"/>
          </a:xfrm>
        </p:grpSpPr>
        <p:sp>
          <p:nvSpPr>
            <p:cNvPr id="66565" name="Rectangle 5"/>
            <p:cNvSpPr>
              <a:spLocks noChangeArrowheads="1"/>
            </p:cNvSpPr>
            <p:nvPr/>
          </p:nvSpPr>
          <p:spPr bwMode="auto">
            <a:xfrm>
              <a:off x="2352" y="1344"/>
              <a:ext cx="1152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tx2"/>
              </a:outerShdw>
            </a:effectLst>
          </p:spPr>
          <p:txBody>
            <a:bodyPr wrap="none" anchor="ctr"/>
            <a:lstStyle/>
            <a:p>
              <a:pPr algn="ctr"/>
              <a:r>
                <a:rPr lang="th-TH" sz="3200" b="1">
                  <a:solidFill>
                    <a:srgbClr val="FF0000"/>
                  </a:solidFill>
                  <a:latin typeface="Times New Roman" pitchFamily="18" charset="0"/>
                  <a:cs typeface="DSN Newspaper" pitchFamily="2" charset="-34"/>
                </a:rPr>
                <a:t>ฮาร์ดแวร์</a:t>
              </a:r>
            </a:p>
          </p:txBody>
        </p:sp>
        <p:sp>
          <p:nvSpPr>
            <p:cNvPr id="66566" name="Rectangle 6"/>
            <p:cNvSpPr>
              <a:spLocks noChangeArrowheads="1"/>
            </p:cNvSpPr>
            <p:nvPr/>
          </p:nvSpPr>
          <p:spPr bwMode="auto">
            <a:xfrm>
              <a:off x="1104" y="2736"/>
              <a:ext cx="1152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tx2"/>
              </a:outerShdw>
            </a:effectLst>
          </p:spPr>
          <p:txBody>
            <a:bodyPr wrap="none" anchor="ctr"/>
            <a:lstStyle/>
            <a:p>
              <a:pPr algn="ctr"/>
              <a:r>
                <a:rPr lang="th-TH" sz="3200" b="1">
                  <a:solidFill>
                    <a:srgbClr val="FF0000"/>
                  </a:solidFill>
                  <a:latin typeface="Times New Roman" pitchFamily="18" charset="0"/>
                  <a:cs typeface="DSN Newspaper" pitchFamily="2" charset="-34"/>
                </a:rPr>
                <a:t>ซอฟต์แวร์</a:t>
              </a:r>
            </a:p>
          </p:txBody>
        </p:sp>
        <p:sp>
          <p:nvSpPr>
            <p:cNvPr id="66567" name="Rectangle 7"/>
            <p:cNvSpPr>
              <a:spLocks noChangeArrowheads="1"/>
            </p:cNvSpPr>
            <p:nvPr/>
          </p:nvSpPr>
          <p:spPr bwMode="auto">
            <a:xfrm>
              <a:off x="3792" y="2736"/>
              <a:ext cx="1152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71842" dir="2700000" algn="ctr" rotWithShape="0">
                <a:schemeClr val="tx2"/>
              </a:outerShdw>
            </a:effectLst>
          </p:spPr>
          <p:txBody>
            <a:bodyPr wrap="none" anchor="ctr"/>
            <a:lstStyle/>
            <a:p>
              <a:pPr algn="ctr"/>
              <a:r>
                <a:rPr lang="th-TH" sz="3200" b="1">
                  <a:solidFill>
                    <a:srgbClr val="FF0000"/>
                  </a:solidFill>
                  <a:latin typeface="Times New Roman" pitchFamily="18" charset="0"/>
                  <a:cs typeface="DSN Newspaper" pitchFamily="2" charset="-34"/>
                </a:rPr>
                <a:t>บุคลากร</a:t>
              </a:r>
            </a:p>
          </p:txBody>
        </p:sp>
        <p:sp>
          <p:nvSpPr>
            <p:cNvPr id="66568" name="Line 8"/>
            <p:cNvSpPr>
              <a:spLocks noChangeShapeType="1"/>
            </p:cNvSpPr>
            <p:nvPr/>
          </p:nvSpPr>
          <p:spPr bwMode="auto">
            <a:xfrm flipH="1">
              <a:off x="1680" y="1968"/>
              <a:ext cx="1008" cy="7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th-TH" sz="1600"/>
            </a:p>
          </p:txBody>
        </p:sp>
        <p:sp>
          <p:nvSpPr>
            <p:cNvPr id="66569" name="Line 9"/>
            <p:cNvSpPr>
              <a:spLocks noChangeShapeType="1"/>
            </p:cNvSpPr>
            <p:nvPr/>
          </p:nvSpPr>
          <p:spPr bwMode="auto">
            <a:xfrm>
              <a:off x="3312" y="2016"/>
              <a:ext cx="1104" cy="67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th-TH" sz="1600"/>
            </a:p>
          </p:txBody>
        </p:sp>
        <p:sp>
          <p:nvSpPr>
            <p:cNvPr id="66570" name="Line 10"/>
            <p:cNvSpPr>
              <a:spLocks noChangeShapeType="1"/>
            </p:cNvSpPr>
            <p:nvPr/>
          </p:nvSpPr>
          <p:spPr bwMode="auto">
            <a:xfrm flipH="1">
              <a:off x="2352" y="3072"/>
              <a:ext cx="139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th-TH" sz="1600"/>
            </a:p>
          </p:txBody>
        </p:sp>
      </p:grpSp>
      <p:pic>
        <p:nvPicPr>
          <p:cNvPr id="15" name="Picture 14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0CB0-962A-4135-87EB-07214950D55F}" type="slidenum">
              <a:rPr lang="en-US"/>
              <a:pPr/>
              <a:t>7</a:t>
            </a:fld>
            <a:endParaRPr lang="th-TH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สารสนเทศและระบบสารสนเทศ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/>
              <a:t>ข้อมูล</a:t>
            </a:r>
          </a:p>
          <a:p>
            <a:pPr lvl="1"/>
            <a:r>
              <a:rPr lang="th-TH"/>
              <a:t>ข้อมูลดิบที่มีความหมายในตัวมันเองโดยยังไม่ได้ก่อให้เกิดประโยชน์</a:t>
            </a:r>
            <a:br>
              <a:rPr lang="th-TH"/>
            </a:br>
            <a:endParaRPr lang="th-TH"/>
          </a:p>
          <a:p>
            <a:r>
              <a:rPr lang="th-TH"/>
              <a:t>สารสนเทศ</a:t>
            </a:r>
          </a:p>
          <a:p>
            <a:pPr lvl="1"/>
            <a:r>
              <a:rPr lang="th-TH"/>
              <a:t>ข้อมูลดิบซึ่งได้ทำการเปลี่ยนให้อยู่ในรูปที่มีความหมายและเป็นประโยชน์</a:t>
            </a:r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  <p:bldP spid="942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0581-A1CB-4BA2-A487-313BC4F4533F}" type="slidenum">
              <a:rPr lang="en-US"/>
              <a:pPr/>
              <a:t>8</a:t>
            </a:fld>
            <a:endParaRPr lang="th-TH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/>
              <a:t>สารสนเทศและระบบสารสนเทศ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762000" y="2743200"/>
            <a:ext cx="1905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/>
            <a:r>
              <a:rPr lang="th-TH" sz="2800">
                <a:solidFill>
                  <a:srgbClr val="FF0000"/>
                </a:solidFill>
                <a:latin typeface="DSN Newspaper" pitchFamily="2" charset="-34"/>
                <a:cs typeface="DSN Newspaper" pitchFamily="2" charset="-34"/>
              </a:rPr>
              <a:t>ข้อมูลนำเข้า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3733800" y="2743200"/>
            <a:ext cx="1905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/>
            <a:r>
              <a:rPr lang="th-TH" sz="2800">
                <a:solidFill>
                  <a:srgbClr val="FF0000"/>
                </a:solidFill>
                <a:latin typeface="DSN Newspaper" pitchFamily="2" charset="-34"/>
                <a:cs typeface="DSN Newspaper" pitchFamily="2" charset="-34"/>
              </a:rPr>
              <a:t>ประมวลผล</a:t>
            </a: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6629400" y="2743200"/>
            <a:ext cx="1905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/>
            <a:r>
              <a:rPr lang="th-TH" sz="2800">
                <a:solidFill>
                  <a:srgbClr val="FF0000"/>
                </a:solidFill>
                <a:latin typeface="DSN Newspaper" pitchFamily="2" charset="-34"/>
                <a:cs typeface="DSN Newspaper" pitchFamily="2" charset="-34"/>
              </a:rPr>
              <a:t>สารสนเทศ</a:t>
            </a:r>
          </a:p>
        </p:txBody>
      </p:sp>
      <p:sp>
        <p:nvSpPr>
          <p:cNvPr id="69639" name="Line 7"/>
          <p:cNvSpPr>
            <a:spLocks noChangeShapeType="1"/>
          </p:cNvSpPr>
          <p:nvPr/>
        </p:nvSpPr>
        <p:spPr bwMode="auto">
          <a:xfrm>
            <a:off x="2743200" y="32004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 sz="1400"/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>
            <a:off x="5638800" y="32004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 sz="1400"/>
          </a:p>
        </p:txBody>
      </p:sp>
      <p:pic>
        <p:nvPicPr>
          <p:cNvPr id="13" name="Picture 1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6" grpId="0" animBg="1" autoUpdateAnimBg="0"/>
      <p:bldP spid="69637" grpId="0" animBg="1" autoUpdateAnimBg="0"/>
      <p:bldP spid="69638" grpId="0" animBg="1" autoUpdateAnimBg="0"/>
      <p:bldP spid="69639" grpId="0" animBg="1"/>
      <p:bldP spid="696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84743-4AE6-450A-8C41-E687CD19F7C5}" type="slidenum">
              <a:rPr lang="en-US"/>
              <a:pPr/>
              <a:t>9</a:t>
            </a:fld>
            <a:endParaRPr lang="th-TH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ระบบสารสนเทศ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/>
              <a:t>กลุ่มขององค์ประกอบที่สัมพันธ์กันซึ่งรวบรวมประมวล จัดเก็บและเผยแพร่สารสนเทศเพื่อสนับสนุนการตัดสินใจ และการควบคุมในองค์กร</a:t>
            </a:r>
          </a:p>
        </p:txBody>
      </p:sp>
      <p:pic>
        <p:nvPicPr>
          <p:cNvPr id="9" name="Picture 8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  <p:bldP spid="96259" grpId="0" build="p"/>
    </p:bld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590</TotalTime>
  <Words>1104</Words>
  <Application>Microsoft Office PowerPoint</Application>
  <PresentationFormat>On-screen Show (4:3)</PresentationFormat>
  <Paragraphs>300</Paragraphs>
  <Slides>43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5" baseType="lpstr">
      <vt:lpstr>Watermark</vt:lpstr>
      <vt:lpstr>VISIO</vt:lpstr>
      <vt:lpstr>BC306 การพัฒนาโปรแกรมทางธุรกิจ 1</vt:lpstr>
      <vt:lpstr>www.suwitchan.eu5.org</vt:lpstr>
      <vt:lpstr>เป้าหมายของวิชานี้</vt:lpstr>
      <vt:lpstr>ความรู้เบื้องต้นเกี่ยวกับการพัฒนาระบบ</vt:lpstr>
      <vt:lpstr>ระบบ คือ ?</vt:lpstr>
      <vt:lpstr>ระบบคอมพิวเตอร์</vt:lpstr>
      <vt:lpstr>สารสนเทศและระบบสารสนเทศ</vt:lpstr>
      <vt:lpstr>สารสนเทศและระบบสารสนเทศ</vt:lpstr>
      <vt:lpstr>ระบบสารสนเทศ</vt:lpstr>
      <vt:lpstr>ระบบสารสนเทศ</vt:lpstr>
      <vt:lpstr>ระบบสารสนเทศ</vt:lpstr>
      <vt:lpstr>ระบบสารสนเทศ</vt:lpstr>
      <vt:lpstr>การตัดสินใจในการบริหาร</vt:lpstr>
      <vt:lpstr>ขั้นตอนของการตัดสินใจ</vt:lpstr>
      <vt:lpstr>ระดับการบริหารในองค์กร</vt:lpstr>
      <vt:lpstr>ระดับการบริหารในองค์กร</vt:lpstr>
      <vt:lpstr>ระดับการบริหารในองค์กร</vt:lpstr>
      <vt:lpstr>ระดับการบริหารในองค์กร</vt:lpstr>
      <vt:lpstr>ระดับการบริหารในองค์กร</vt:lpstr>
      <vt:lpstr>ระดับการบริหารในองค์กร</vt:lpstr>
      <vt:lpstr>ระดับการบริหารในองค์กร</vt:lpstr>
      <vt:lpstr>ประเภทของระบบสารสนเทศ</vt:lpstr>
      <vt:lpstr>ประเภทของระบบสารสนเทศ</vt:lpstr>
      <vt:lpstr>การวิเคราะห์ระบบ</vt:lpstr>
      <vt:lpstr>นักวิเคราะห์ระบบ  (System Analyst : SA)</vt:lpstr>
      <vt:lpstr>นักวิเคราะห์ระบบ (System Analysis : SA)</vt:lpstr>
      <vt:lpstr>ลักษณะของนักวิเคราะห์ระบบ</vt:lpstr>
      <vt:lpstr>คุณสมบัติของนักวิเคราะห์ระบบ</vt:lpstr>
      <vt:lpstr>คุณสมบัติของนักวิเคราะห์ระบบ</vt:lpstr>
      <vt:lpstr>วงจรการพัฒนาระบบ  (System Development Life Cycle : SDLC)</vt:lpstr>
      <vt:lpstr>วงจรการพัฒนาระบบ  (System Development Life Cycle : SDLC)</vt:lpstr>
      <vt:lpstr>วงจรการพัฒนาระบบ</vt:lpstr>
      <vt:lpstr>วงจรการพัฒนาระบบ </vt:lpstr>
      <vt:lpstr>กำหนดปัญหา</vt:lpstr>
      <vt:lpstr>วิเคราะห์</vt:lpstr>
      <vt:lpstr>วิเคราะห์</vt:lpstr>
      <vt:lpstr>ออกแบบ</vt:lpstr>
      <vt:lpstr>ออกแบบ</vt:lpstr>
      <vt:lpstr>พัฒนา</vt:lpstr>
      <vt:lpstr>ทดสอบ</vt:lpstr>
      <vt:lpstr>ติดตั้ง</vt:lpstr>
      <vt:lpstr>พัฒนา / ทดสอบ / ติดตั้ง</vt:lpstr>
      <vt:lpstr>บำรุงรักษา</vt:lpstr>
    </vt:vector>
  </TitlesOfParts>
  <Company>RRU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ความรู้เบื้องต้นเกี่ยวกับการพัฒนาระบบ</dc:title>
  <dc:creator>Administrator</dc:creator>
  <cp:lastModifiedBy>suwitchan kaewsuwan</cp:lastModifiedBy>
  <cp:revision>38</cp:revision>
  <dcterms:created xsi:type="dcterms:W3CDTF">2004-11-06T02:18:07Z</dcterms:created>
  <dcterms:modified xsi:type="dcterms:W3CDTF">2015-01-16T02:03:08Z</dcterms:modified>
</cp:coreProperties>
</file>